
<file path=[Content_Types].xml><?xml version="1.0" encoding="utf-8"?>
<Types xmlns="http://schemas.openxmlformats.org/package/2006/content-types">
  <Default Extension="rels" ContentType="application/vnd.openxmlformats-package.relationships+xml"/>
  <Default Extension="xls" ContentType="application/vnd.ms-excel"/>
  <Default Extension="jpg" ContentType="image/jpeg"/>
  <Default Extension="xml" ContentType="application/xml"/>
  <Default Extension="jpeg" ContentType="image/jpeg"/>
  <Default Extension="wmf" ContentType="image/x-wmf"/>
  <Default Extension="vml" ContentType="application/vnd.openxmlformats-officedocument.vmlDrawin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Lst>
  <p:notesMasterIdLst>
    <p:notesMasterId r:id="rId87"/>
  </p:notesMasterIdLst>
  <p:handoutMasterIdLst>
    <p:handoutMasterId r:id="rId88"/>
  </p:handoutMasterIdLst>
  <p:sldIdLst>
    <p:sldId id="376" r:id="rId2"/>
    <p:sldId id="377" r:id="rId3"/>
    <p:sldId id="465" r:id="rId4"/>
    <p:sldId id="378" r:id="rId5"/>
    <p:sldId id="379" r:id="rId6"/>
    <p:sldId id="466"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467" r:id="rId26"/>
    <p:sldId id="399" r:id="rId27"/>
    <p:sldId id="400" r:id="rId28"/>
    <p:sldId id="401" r:id="rId29"/>
    <p:sldId id="464"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21" r:id="rId45"/>
    <p:sldId id="422" r:id="rId46"/>
    <p:sldId id="423" r:id="rId47"/>
    <p:sldId id="424" r:id="rId48"/>
    <p:sldId id="425" r:id="rId49"/>
    <p:sldId id="426" r:id="rId50"/>
    <p:sldId id="428" r:id="rId51"/>
    <p:sldId id="430" r:id="rId52"/>
    <p:sldId id="432" r:id="rId53"/>
    <p:sldId id="433" r:id="rId54"/>
    <p:sldId id="435" r:id="rId55"/>
    <p:sldId id="436" r:id="rId56"/>
    <p:sldId id="438" r:id="rId57"/>
    <p:sldId id="468" r:id="rId58"/>
    <p:sldId id="439" r:id="rId59"/>
    <p:sldId id="441" r:id="rId60"/>
    <p:sldId id="442" r:id="rId61"/>
    <p:sldId id="469" r:id="rId62"/>
    <p:sldId id="470" r:id="rId63"/>
    <p:sldId id="471" r:id="rId64"/>
    <p:sldId id="472" r:id="rId65"/>
    <p:sldId id="443" r:id="rId66"/>
    <p:sldId id="444" r:id="rId67"/>
    <p:sldId id="445" r:id="rId68"/>
    <p:sldId id="446" r:id="rId69"/>
    <p:sldId id="447" r:id="rId70"/>
    <p:sldId id="448" r:id="rId71"/>
    <p:sldId id="449" r:id="rId72"/>
    <p:sldId id="450" r:id="rId73"/>
    <p:sldId id="451" r:id="rId74"/>
    <p:sldId id="452" r:id="rId75"/>
    <p:sldId id="453" r:id="rId76"/>
    <p:sldId id="454" r:id="rId77"/>
    <p:sldId id="455" r:id="rId78"/>
    <p:sldId id="456" r:id="rId79"/>
    <p:sldId id="457" r:id="rId80"/>
    <p:sldId id="458" r:id="rId81"/>
    <p:sldId id="459" r:id="rId82"/>
    <p:sldId id="460" r:id="rId83"/>
    <p:sldId id="461" r:id="rId84"/>
    <p:sldId id="462" r:id="rId85"/>
    <p:sldId id="463" r:id="rId86"/>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24" y="-8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3" d="100"/>
          <a:sy n="33" d="100"/>
        </p:scale>
        <p:origin x="-20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90" Type="http://schemas.openxmlformats.org/officeDocument/2006/relationships/presProps" Target="presProps.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92" Type="http://schemas.openxmlformats.org/officeDocument/2006/relationships/theme" Target="theme/theme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printerSettings" Target="printerSettings/printerSettings1.bin"/><Relationship Id="rId88" Type="http://schemas.openxmlformats.org/officeDocument/2006/relationships/handoutMaster" Target="handoutMasters/handoutMaster1.xml"/><Relationship Id="rId87" Type="http://schemas.openxmlformats.org/officeDocument/2006/relationships/notesMaster" Target="notesMasters/notesMaster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slide" Target="slides/slide85.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viewProps" Target="viewProps.xml"/><Relationship Id="rId83" Type="http://schemas.openxmlformats.org/officeDocument/2006/relationships/slide" Target="slides/slide82.xml"/><Relationship Id="rId93" Type="http://schemas.openxmlformats.org/officeDocument/2006/relationships/tableStyles" Target="tableStyle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2" Type="http://schemas.openxmlformats.org/officeDocument/2006/relationships/slide" Target="slides/slide24.xml"/><Relationship Id="rId3" Type="http://schemas.openxmlformats.org/officeDocument/2006/relationships/slide" Target="slides/slide54.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C5BBEE-12C6-9940-BF1D-83EE2CF286A7}" type="slidenum">
              <a:rPr lang="en-US"/>
              <a:pPr>
                <a:defRPr/>
              </a:pPr>
              <a:t>‹#›</a:t>
            </a:fld>
            <a:endParaRPr lang="en-US"/>
          </a:p>
        </p:txBody>
      </p:sp>
    </p:spTree>
    <p:extLst>
      <p:ext uri="{BB962C8B-B14F-4D97-AF65-F5344CB8AC3E}">
        <p14:creationId xmlns:p14="http://schemas.microsoft.com/office/powerpoint/2010/main" val="2985076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07105F7-957C-524D-AFF2-26ED638CAFA0}" type="slidenum">
              <a:rPr lang="en-US"/>
              <a:pPr>
                <a:defRPr/>
              </a:pPr>
              <a:t>‹#›</a:t>
            </a:fld>
            <a:endParaRPr lang="en-US"/>
          </a:p>
        </p:txBody>
      </p:sp>
    </p:spTree>
    <p:extLst>
      <p:ext uri="{BB962C8B-B14F-4D97-AF65-F5344CB8AC3E}">
        <p14:creationId xmlns:p14="http://schemas.microsoft.com/office/powerpoint/2010/main" val="4780570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866C2FB4-1F5D-F34B-AD04-4AEB07433839}" type="slidenum">
              <a:rPr lang="en-US" sz="1000"/>
              <a:pPr/>
              <a:t>2</a:t>
            </a:fld>
            <a:endParaRPr lang="en-US" sz="1000"/>
          </a:p>
        </p:txBody>
      </p:sp>
      <p:sp>
        <p:nvSpPr>
          <p:cNvPr id="22530" name="Rectangle 2"/>
          <p:cNvSpPr>
            <a:spLocks noGrp="1" noRot="1" noChangeAspect="1" noChangeArrowheads="1" noTextEdit="1"/>
          </p:cNvSpPr>
          <p:nvPr>
            <p:ph type="sldImg"/>
          </p:nvPr>
        </p:nvSpPr>
        <p:spPr>
          <a:ln cap="flat"/>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F15E493-54DE-514A-88E5-9341575A6E0F}" type="slidenum">
              <a:rPr lang="en-US" sz="1000"/>
              <a:pPr/>
              <a:t>18</a:t>
            </a:fld>
            <a:endParaRPr lang="en-US" sz="1000"/>
          </a:p>
        </p:txBody>
      </p:sp>
      <p:sp>
        <p:nvSpPr>
          <p:cNvPr id="46082" name="Rectangle 2"/>
          <p:cNvSpPr>
            <a:spLocks noGrp="1" noRot="1" noChangeAspect="1" noChangeArrowheads="1"/>
          </p:cNvSpPr>
          <p:nvPr>
            <p:ph type="sldImg"/>
          </p:nvPr>
        </p:nvSpPr>
        <p:spPr>
          <a:ln cap="flat"/>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136298C8-D72C-C542-83DA-C406FD16D7E0}" type="slidenum">
              <a:rPr lang="en-US" sz="1000"/>
              <a:pPr/>
              <a:t>19</a:t>
            </a:fld>
            <a:endParaRPr lang="en-US" sz="10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CB09E866-4663-3A42-8884-1EC01A76CDAB}" type="slidenum">
              <a:rPr lang="en-US" sz="1000"/>
              <a:pPr/>
              <a:t>20</a:t>
            </a:fld>
            <a:endParaRPr lang="en-US" sz="10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6EF84B4F-2530-7E46-AE68-58607C3C47BB}" type="slidenum">
              <a:rPr lang="en-US" sz="1000"/>
              <a:pPr/>
              <a:t>21</a:t>
            </a:fld>
            <a:endParaRPr lang="en-US" sz="10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CB265723-5921-FD4E-9C23-725B615DA128}" type="slidenum">
              <a:rPr lang="en-US" sz="1000"/>
              <a:pPr/>
              <a:t>22</a:t>
            </a:fld>
            <a:endParaRPr lang="en-US" sz="10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9CB128B-3C93-5B40-AF74-EEA258D9EA62}" type="slidenum">
              <a:rPr lang="en-US" sz="1000"/>
              <a:pPr/>
              <a:t>23</a:t>
            </a:fld>
            <a:endParaRPr lang="en-US" sz="10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DD56AC1-8FFD-2848-89B3-7D48E3C6EE76}" type="slidenum">
              <a:rPr lang="en-US" sz="1000"/>
              <a:pPr/>
              <a:t>24</a:t>
            </a:fld>
            <a:endParaRPr lang="en-US" sz="10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136298C8-D72C-C542-83DA-C406FD16D7E0}" type="slidenum">
              <a:rPr lang="en-US" sz="1000"/>
              <a:pPr/>
              <a:t>25</a:t>
            </a:fld>
            <a:endParaRPr lang="en-US" sz="10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F9839D19-50D7-904B-B7C0-FFE954B5597D}" type="slidenum">
              <a:rPr lang="en-US" sz="1000"/>
              <a:pPr/>
              <a:t>26</a:t>
            </a:fld>
            <a:endParaRPr lang="en-US" sz="10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1568C981-A66E-6145-BCDD-A5B6C753DEED}" type="slidenum">
              <a:rPr lang="en-US" sz="1000"/>
              <a:pPr/>
              <a:t>27</a:t>
            </a:fld>
            <a:endParaRPr lang="en-US" sz="10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IC/BC:</a:t>
            </a:r>
            <a:r>
              <a:rPr lang="en-US" baseline="0" dirty="0" smtClean="0"/>
              <a:t> </a:t>
            </a:r>
            <a:r>
              <a:rPr lang="en-US" baseline="0" dirty="0" err="1" smtClean="0"/>
              <a:t>intial</a:t>
            </a:r>
            <a:r>
              <a:rPr lang="en-US" baseline="0" dirty="0" smtClean="0"/>
              <a:t> and boundary conditions</a:t>
            </a:r>
            <a:endParaRPr lang="en-US" dirty="0"/>
          </a:p>
        </p:txBody>
      </p:sp>
      <p:sp>
        <p:nvSpPr>
          <p:cNvPr id="4" name="Slide Number Placeholder 3"/>
          <p:cNvSpPr>
            <a:spLocks noGrp="1"/>
          </p:cNvSpPr>
          <p:nvPr>
            <p:ph type="sldNum" sz="quarter" idx="10"/>
          </p:nvPr>
        </p:nvSpPr>
        <p:spPr/>
        <p:txBody>
          <a:bodyPr/>
          <a:lstStyle/>
          <a:p>
            <a:fld id="{EAC0D671-198B-0E47-AE0C-9E68C462DF35}" type="slidenum">
              <a:rPr lang="en-US" smtClean="0"/>
              <a:t>3</a:t>
            </a:fld>
            <a:endParaRPr lang="en-US"/>
          </a:p>
        </p:txBody>
      </p:sp>
    </p:spTree>
    <p:extLst>
      <p:ext uri="{BB962C8B-B14F-4D97-AF65-F5344CB8AC3E}">
        <p14:creationId xmlns:p14="http://schemas.microsoft.com/office/powerpoint/2010/main" val="98995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44EBAF1-0BC2-664E-AFE5-EDCFB7BC84E0}" type="slidenum">
              <a:rPr lang="en-US" sz="1000"/>
              <a:pPr/>
              <a:t>28</a:t>
            </a:fld>
            <a:endParaRPr lang="en-US" sz="10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E934D39-E72B-5F4F-B6B0-D4968E9749B3}" type="slidenum">
              <a:rPr lang="en-US" sz="1000"/>
              <a:pPr/>
              <a:t>30</a:t>
            </a:fld>
            <a:endParaRPr lang="en-US" sz="1000"/>
          </a:p>
        </p:txBody>
      </p:sp>
      <p:sp>
        <p:nvSpPr>
          <p:cNvPr id="68610" name="Rectangle 2"/>
          <p:cNvSpPr>
            <a:spLocks noGrp="1" noRot="1" noChangeAspect="1" noChangeArrowheads="1"/>
          </p:cNvSpPr>
          <p:nvPr>
            <p:ph type="sldImg"/>
          </p:nvPr>
        </p:nvSpPr>
        <p:spPr>
          <a:ln cap="flat"/>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E34377B-D6D9-2E4B-8713-9A16EED3769E}" type="slidenum">
              <a:rPr lang="en-US" sz="1000"/>
              <a:pPr/>
              <a:t>31</a:t>
            </a:fld>
            <a:endParaRPr lang="en-US" sz="10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259E3CAE-4248-9043-B407-6129E93E16CC}" type="slidenum">
              <a:rPr lang="en-US" sz="1000"/>
              <a:pPr/>
              <a:t>32</a:t>
            </a:fld>
            <a:endParaRPr lang="en-US" sz="10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99319CE6-1FFD-714B-B320-B6A81483190D}" type="slidenum">
              <a:rPr lang="en-US" sz="1000"/>
              <a:pPr/>
              <a:t>33</a:t>
            </a:fld>
            <a:endParaRPr lang="en-US" sz="1000"/>
          </a:p>
        </p:txBody>
      </p:sp>
      <p:sp>
        <p:nvSpPr>
          <p:cNvPr id="74754" name="Rectangle 2"/>
          <p:cNvSpPr>
            <a:spLocks noGrp="1" noRot="1" noChangeAspect="1" noChangeArrowheads="1"/>
          </p:cNvSpPr>
          <p:nvPr>
            <p:ph type="sldImg"/>
          </p:nvPr>
        </p:nvSpPr>
        <p:spPr>
          <a:ln cap="flat"/>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F815408-C663-6446-9FF0-BBE154324FB6}" type="slidenum">
              <a:rPr lang="en-US" sz="1000"/>
              <a:pPr/>
              <a:t>34</a:t>
            </a:fld>
            <a:endParaRPr lang="en-US" sz="1000"/>
          </a:p>
        </p:txBody>
      </p:sp>
      <p:sp>
        <p:nvSpPr>
          <p:cNvPr id="76802" name="Rectangle 2"/>
          <p:cNvSpPr>
            <a:spLocks noGrp="1" noRot="1" noChangeAspect="1" noChangeArrowheads="1"/>
          </p:cNvSpPr>
          <p:nvPr>
            <p:ph type="sldImg"/>
          </p:nvPr>
        </p:nvSpPr>
        <p:spPr>
          <a:ln cap="flat"/>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C5BBACA6-5EC4-A74D-B5AB-839A24A54F49}" type="slidenum">
              <a:rPr lang="en-US" sz="1000"/>
              <a:pPr/>
              <a:t>35</a:t>
            </a:fld>
            <a:endParaRPr lang="en-US" sz="1000"/>
          </a:p>
        </p:txBody>
      </p:sp>
      <p:sp>
        <p:nvSpPr>
          <p:cNvPr id="78850" name="Rectangle 2"/>
          <p:cNvSpPr>
            <a:spLocks noGrp="1" noRot="1" noChangeAspect="1" noChangeArrowheads="1" noTextEdit="1"/>
          </p:cNvSpPr>
          <p:nvPr>
            <p:ph type="sldImg"/>
          </p:nvPr>
        </p:nvSpPr>
        <p:spPr>
          <a:xfrm>
            <a:off x="1154113" y="692150"/>
            <a:ext cx="4554537" cy="3414713"/>
          </a:xfrm>
          <a:ln cap="flat"/>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53" rIns="92053"/>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05AEF422-DD20-B942-BAAD-1CF8D095901E}" type="slidenum">
              <a:rPr lang="en-US" sz="1000"/>
              <a:pPr/>
              <a:t>48</a:t>
            </a:fld>
            <a:endParaRPr lang="en-US" sz="1000"/>
          </a:p>
        </p:txBody>
      </p:sp>
      <p:sp>
        <p:nvSpPr>
          <p:cNvPr id="97282" name="Rectangle 2"/>
          <p:cNvSpPr>
            <a:spLocks noGrp="1" noRot="1" noChangeAspect="1" noChangeArrowheads="1" noTextEdit="1"/>
          </p:cNvSpPr>
          <p:nvPr>
            <p:ph type="sldImg"/>
          </p:nvPr>
        </p:nvSpPr>
        <p:spPr>
          <a:ln cap="flat"/>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4A36F5D-8783-784F-BEDC-83D9D7DF88A1}" type="slidenum">
              <a:rPr lang="en-US" sz="1000"/>
              <a:pPr/>
              <a:t>60</a:t>
            </a:fld>
            <a:endParaRPr lang="en-US" sz="1000"/>
          </a:p>
        </p:txBody>
      </p:sp>
      <p:sp>
        <p:nvSpPr>
          <p:cNvPr id="115714" name="Rectangle 2"/>
          <p:cNvSpPr>
            <a:spLocks noGrp="1" noRot="1" noChangeAspect="1" noChangeArrowheads="1" noTextEdit="1"/>
          </p:cNvSpPr>
          <p:nvPr>
            <p:ph type="sldImg"/>
          </p:nvPr>
        </p:nvSpPr>
        <p:spPr>
          <a:ln cap="flat"/>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275787D-E057-D743-A6B7-714332B57CD1}" type="slidenum">
              <a:rPr lang="en-US" sz="1000"/>
              <a:pPr/>
              <a:t>61</a:t>
            </a:fld>
            <a:endParaRPr lang="en-US" sz="1000"/>
          </a:p>
        </p:txBody>
      </p:sp>
      <p:sp>
        <p:nvSpPr>
          <p:cNvPr id="117762" name="Rectangle 2"/>
          <p:cNvSpPr>
            <a:spLocks noGrp="1" noRot="1" noChangeAspect="1" noChangeArrowheads="1" noTextEdit="1"/>
          </p:cNvSpPr>
          <p:nvPr>
            <p:ph type="sldImg"/>
          </p:nvPr>
        </p:nvSpPr>
        <p:spPr>
          <a:ln cap="flat"/>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10E01363-E81C-4949-9187-4A6ED09F9339}" type="slidenum">
              <a:rPr lang="en-US" sz="1000"/>
              <a:pPr/>
              <a:t>9</a:t>
            </a:fld>
            <a:endParaRPr lang="en-US" sz="10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275787D-E057-D743-A6B7-714332B57CD1}" type="slidenum">
              <a:rPr lang="en-US" sz="1000"/>
              <a:pPr/>
              <a:t>62</a:t>
            </a:fld>
            <a:endParaRPr lang="en-US" sz="1000"/>
          </a:p>
        </p:txBody>
      </p:sp>
      <p:sp>
        <p:nvSpPr>
          <p:cNvPr id="117762" name="Rectangle 2"/>
          <p:cNvSpPr>
            <a:spLocks noGrp="1" noRot="1" noChangeAspect="1" noChangeArrowheads="1" noTextEdit="1"/>
          </p:cNvSpPr>
          <p:nvPr>
            <p:ph type="sldImg"/>
          </p:nvPr>
        </p:nvSpPr>
        <p:spPr>
          <a:ln cap="flat"/>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275787D-E057-D743-A6B7-714332B57CD1}" type="slidenum">
              <a:rPr lang="en-US" sz="1000"/>
              <a:pPr/>
              <a:t>63</a:t>
            </a:fld>
            <a:endParaRPr lang="en-US" sz="1000"/>
          </a:p>
        </p:txBody>
      </p:sp>
      <p:sp>
        <p:nvSpPr>
          <p:cNvPr id="117762" name="Rectangle 2"/>
          <p:cNvSpPr>
            <a:spLocks noGrp="1" noRot="1" noChangeAspect="1" noChangeArrowheads="1" noTextEdit="1"/>
          </p:cNvSpPr>
          <p:nvPr>
            <p:ph type="sldImg"/>
          </p:nvPr>
        </p:nvSpPr>
        <p:spPr>
          <a:ln cap="flat"/>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275787D-E057-D743-A6B7-714332B57CD1}" type="slidenum">
              <a:rPr lang="en-US" sz="1000"/>
              <a:pPr/>
              <a:t>64</a:t>
            </a:fld>
            <a:endParaRPr lang="en-US" sz="1000"/>
          </a:p>
        </p:txBody>
      </p:sp>
      <p:sp>
        <p:nvSpPr>
          <p:cNvPr id="117762" name="Rectangle 2"/>
          <p:cNvSpPr>
            <a:spLocks noGrp="1" noRot="1" noChangeAspect="1" noChangeArrowheads="1" noTextEdit="1"/>
          </p:cNvSpPr>
          <p:nvPr>
            <p:ph type="sldImg"/>
          </p:nvPr>
        </p:nvSpPr>
        <p:spPr>
          <a:ln cap="flat"/>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D275787D-E057-D743-A6B7-714332B57CD1}" type="slidenum">
              <a:rPr lang="en-US" sz="1000"/>
              <a:pPr/>
              <a:t>65</a:t>
            </a:fld>
            <a:endParaRPr lang="en-US" sz="1000"/>
          </a:p>
        </p:txBody>
      </p:sp>
      <p:sp>
        <p:nvSpPr>
          <p:cNvPr id="117762" name="Rectangle 2"/>
          <p:cNvSpPr>
            <a:spLocks noGrp="1" noRot="1" noChangeAspect="1" noChangeArrowheads="1" noTextEdit="1"/>
          </p:cNvSpPr>
          <p:nvPr>
            <p:ph type="sldImg"/>
          </p:nvPr>
        </p:nvSpPr>
        <p:spPr>
          <a:ln cap="flat"/>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0BF2DD4A-BD00-C14B-8EAC-A48561358569}" type="slidenum">
              <a:rPr lang="en-US" sz="1000"/>
              <a:pPr/>
              <a:t>66</a:t>
            </a:fld>
            <a:endParaRPr lang="en-US" sz="1000"/>
          </a:p>
        </p:txBody>
      </p:sp>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9D129B1F-CCFF-0741-BC57-262BC301D7C7}" type="slidenum">
              <a:rPr lang="en-US" sz="1000"/>
              <a:pPr/>
              <a:t>67</a:t>
            </a:fld>
            <a:endParaRPr lang="en-US" sz="1000"/>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18C8190-523A-2443-A2B6-034E6722997E}" type="slidenum">
              <a:rPr lang="en-US" sz="1000"/>
              <a:pPr/>
              <a:t>68</a:t>
            </a:fld>
            <a:endParaRPr lang="en-US" sz="1000"/>
          </a:p>
        </p:txBody>
      </p:sp>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A5F50179-A34B-A346-A62A-C12961E48AD0}" type="slidenum">
              <a:rPr lang="en-US" sz="1000"/>
              <a:pPr/>
              <a:t>69</a:t>
            </a:fld>
            <a:endParaRPr lang="en-US" sz="10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AAD4D44-4392-F84B-8BC0-E7918467B91E}" type="slidenum">
              <a:rPr lang="en-US" sz="1000"/>
              <a:pPr/>
              <a:t>70</a:t>
            </a:fld>
            <a:endParaRPr lang="en-US" sz="10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7BDA796B-A94E-BE46-BF9C-4C9D6CED0CE9}" type="slidenum">
              <a:rPr lang="en-US" sz="1000"/>
              <a:pPr/>
              <a:t>71</a:t>
            </a:fld>
            <a:endParaRPr lang="en-US" sz="10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018898D7-D829-C242-A56C-9138DBAD1134}" type="slidenum">
              <a:rPr lang="en-US" sz="1000"/>
              <a:pPr/>
              <a:t>10</a:t>
            </a:fld>
            <a:endParaRPr lang="en-US" sz="10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324927F-E3DC-DB46-9BE8-F5DECEC62265}" type="slidenum">
              <a:rPr lang="en-US" sz="1000"/>
              <a:pPr/>
              <a:t>72</a:t>
            </a:fld>
            <a:endParaRPr lang="en-US" sz="10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911BC80D-5079-F347-9155-0A6E9DCD7970}" type="slidenum">
              <a:rPr lang="en-US" sz="1000"/>
              <a:pPr/>
              <a:t>73</a:t>
            </a:fld>
            <a:endParaRPr lang="en-US" sz="10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291B0F56-1492-B043-BCDD-F75F75976121}" type="slidenum">
              <a:rPr lang="en-US" sz="1000"/>
              <a:pPr/>
              <a:t>74</a:t>
            </a:fld>
            <a:endParaRPr lang="en-US" sz="10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C1FE48FF-5B8E-664C-9F0E-5A8351260318}" type="slidenum">
              <a:rPr lang="en-US" sz="1000"/>
              <a:pPr/>
              <a:t>75</a:t>
            </a:fld>
            <a:endParaRPr lang="en-US" sz="10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E6B95F7-85A0-9F44-BC84-50CAE9E3E202}" type="slidenum">
              <a:rPr lang="en-US" sz="1000"/>
              <a:pPr/>
              <a:t>76</a:t>
            </a:fld>
            <a:endParaRPr lang="en-US" sz="10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B46062B2-78FD-FC42-B4FA-05060BA4A840}" type="slidenum">
              <a:rPr lang="en-US" sz="1000"/>
              <a:pPr/>
              <a:t>77</a:t>
            </a:fld>
            <a:endParaRPr lang="en-US" sz="10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BED4370E-6CE4-ED45-AA16-53CF5614C41E}" type="slidenum">
              <a:rPr lang="en-US" sz="1000"/>
              <a:pPr/>
              <a:t>78</a:t>
            </a:fld>
            <a:endParaRPr lang="en-US" sz="10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8EC66CA4-B5BC-B541-9B4E-2E97164AFB6C}" type="slidenum">
              <a:rPr lang="en-US" sz="1000"/>
              <a:pPr/>
              <a:t>79</a:t>
            </a:fld>
            <a:endParaRPr lang="en-US" sz="1000"/>
          </a:p>
        </p:txBody>
      </p:sp>
      <p:sp>
        <p:nvSpPr>
          <p:cNvPr id="146434" name="Rectangle 1026"/>
          <p:cNvSpPr>
            <a:spLocks noGrp="1" noRot="1" noChangeAspect="1" noChangeArrowheads="1" noTextEdit="1"/>
          </p:cNvSpPr>
          <p:nvPr>
            <p:ph type="sldImg"/>
          </p:nvPr>
        </p:nvSpPr>
        <p:spPr>
          <a:ln/>
        </p:spPr>
      </p:sp>
      <p:sp>
        <p:nvSpPr>
          <p:cNvPr id="1464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775CA117-79FE-6D46-AE26-C382A8EB7C7B}" type="slidenum">
              <a:rPr lang="en-US" sz="1000"/>
              <a:pPr/>
              <a:t>80</a:t>
            </a:fld>
            <a:endParaRPr lang="en-US" sz="1000"/>
          </a:p>
        </p:txBody>
      </p:sp>
      <p:sp>
        <p:nvSpPr>
          <p:cNvPr id="148482" name="Rectangle 1026"/>
          <p:cNvSpPr>
            <a:spLocks noGrp="1" noRot="1" noChangeAspect="1" noChangeArrowheads="1" noTextEdit="1"/>
          </p:cNvSpPr>
          <p:nvPr>
            <p:ph type="sldImg"/>
          </p:nvPr>
        </p:nvSpPr>
        <p:spPr>
          <a:ln/>
        </p:spPr>
      </p:sp>
      <p:sp>
        <p:nvSpPr>
          <p:cNvPr id="1484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49E0163A-B85D-094B-BB47-D46E120F8DD0}" type="slidenum">
              <a:rPr lang="en-US" sz="1000"/>
              <a:pPr/>
              <a:t>81</a:t>
            </a:fld>
            <a:endParaRPr lang="en-US" sz="1000"/>
          </a:p>
        </p:txBody>
      </p:sp>
      <p:sp>
        <p:nvSpPr>
          <p:cNvPr id="150530" name="Rectangle 1026"/>
          <p:cNvSpPr>
            <a:spLocks noGrp="1" noRot="1" noChangeAspect="1" noChangeArrowheads="1" noTextEdit="1"/>
          </p:cNvSpPr>
          <p:nvPr>
            <p:ph type="sldImg"/>
          </p:nvPr>
        </p:nvSpPr>
        <p:spPr>
          <a:ln/>
        </p:spPr>
      </p:sp>
      <p:sp>
        <p:nvSpPr>
          <p:cNvPr id="1505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026A5CF8-6A90-0543-8A91-F9A53223E3E7}" type="slidenum">
              <a:rPr lang="en-US" sz="1000"/>
              <a:pPr/>
              <a:t>11</a:t>
            </a:fld>
            <a:endParaRPr lang="en-US" sz="10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534B0896-9811-8C43-95FA-141F48A36BC0}" type="slidenum">
              <a:rPr lang="en-US" sz="1000"/>
              <a:pPr/>
              <a:t>82</a:t>
            </a:fld>
            <a:endParaRPr lang="en-US" sz="1000"/>
          </a:p>
        </p:txBody>
      </p:sp>
      <p:sp>
        <p:nvSpPr>
          <p:cNvPr id="152578" name="Rectangle 1026"/>
          <p:cNvSpPr>
            <a:spLocks noGrp="1" noRot="1" noChangeAspect="1" noChangeArrowheads="1" noTextEdit="1"/>
          </p:cNvSpPr>
          <p:nvPr>
            <p:ph type="sldImg"/>
          </p:nvPr>
        </p:nvSpPr>
        <p:spPr>
          <a:ln/>
        </p:spPr>
      </p:sp>
      <p:sp>
        <p:nvSpPr>
          <p:cNvPr id="1525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4BE2F232-0745-FF44-9DFE-717CC9E7E2A4}" type="slidenum">
              <a:rPr lang="en-US" sz="1000"/>
              <a:pPr/>
              <a:t>83</a:t>
            </a:fld>
            <a:endParaRPr lang="en-US" sz="10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5F2B78C-2F9B-8846-A6F1-43F8A9BA1A1A}" type="slidenum">
              <a:rPr lang="en-US" sz="1000"/>
              <a:pPr/>
              <a:t>84</a:t>
            </a:fld>
            <a:endParaRPr lang="en-US" sz="10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C71110EA-3891-E342-A116-7BD83AE305E4}" type="slidenum">
              <a:rPr lang="en-US" sz="1000"/>
              <a:pPr/>
              <a:t>85</a:t>
            </a:fld>
            <a:endParaRPr lang="en-US" sz="10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6C726DD5-75DE-F744-9F28-989D37542E80}" type="slidenum">
              <a:rPr lang="en-US" sz="1000"/>
              <a:pPr/>
              <a:t>12</a:t>
            </a:fld>
            <a:endParaRPr lang="en-US" sz="10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AF5EDA67-6295-1847-95A6-55E47116A19D}" type="slidenum">
              <a:rPr lang="en-US" sz="1000"/>
              <a:pPr/>
              <a:t>15</a:t>
            </a:fld>
            <a:endParaRPr lang="en-US" sz="1000"/>
          </a:p>
        </p:txBody>
      </p:sp>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30C8A3DF-9486-D345-B764-871E95AC9FD8}" type="slidenum">
              <a:rPr lang="en-US" sz="1000"/>
              <a:pPr/>
              <a:t>16</a:t>
            </a:fld>
            <a:endParaRPr lang="en-US" sz="1000"/>
          </a:p>
        </p:txBody>
      </p:sp>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2400">
                <a:solidFill>
                  <a:schemeClr val="tx1"/>
                </a:solidFill>
                <a:latin typeface="Times New Roman" charset="0"/>
                <a:ea typeface="ＭＳ Ｐゴシック" charset="0"/>
                <a:cs typeface="ＭＳ Ｐゴシック" charset="0"/>
              </a:defRPr>
            </a:lvl1pPr>
            <a:lvl2pPr marL="734852" indent="-282635" defTabSz="913854">
              <a:defRPr sz="2400">
                <a:solidFill>
                  <a:schemeClr val="tx1"/>
                </a:solidFill>
                <a:latin typeface="Times New Roman" charset="0"/>
                <a:ea typeface="ＭＳ Ｐゴシック" charset="0"/>
              </a:defRPr>
            </a:lvl2pPr>
            <a:lvl3pPr marL="1130541" indent="-226108" defTabSz="913854">
              <a:defRPr sz="2400">
                <a:solidFill>
                  <a:schemeClr val="tx1"/>
                </a:solidFill>
                <a:latin typeface="Times New Roman" charset="0"/>
                <a:ea typeface="ＭＳ Ｐゴシック" charset="0"/>
              </a:defRPr>
            </a:lvl3pPr>
            <a:lvl4pPr marL="1582758" indent="-226108" defTabSz="913854">
              <a:defRPr sz="2400">
                <a:solidFill>
                  <a:schemeClr val="tx1"/>
                </a:solidFill>
                <a:latin typeface="Times New Roman" charset="0"/>
                <a:ea typeface="ＭＳ Ｐゴシック" charset="0"/>
              </a:defRPr>
            </a:lvl4pPr>
            <a:lvl5pPr marL="2034974" indent="-226108" defTabSz="913854">
              <a:defRPr sz="2400">
                <a:solidFill>
                  <a:schemeClr val="tx1"/>
                </a:solidFill>
                <a:latin typeface="Times New Roman" charset="0"/>
                <a:ea typeface="ＭＳ Ｐゴシック" charset="0"/>
              </a:defRPr>
            </a:lvl5pPr>
            <a:lvl6pPr marL="2487191" indent="-226108" defTabSz="913854" eaLnBrk="0" fontAlgn="base" hangingPunct="0">
              <a:spcBef>
                <a:spcPct val="0"/>
              </a:spcBef>
              <a:spcAft>
                <a:spcPct val="0"/>
              </a:spcAft>
              <a:defRPr sz="2400">
                <a:solidFill>
                  <a:schemeClr val="tx1"/>
                </a:solidFill>
                <a:latin typeface="Times New Roman" charset="0"/>
                <a:ea typeface="ＭＳ Ｐゴシック" charset="0"/>
              </a:defRPr>
            </a:lvl6pPr>
            <a:lvl7pPr marL="2939407" indent="-226108" defTabSz="913854" eaLnBrk="0" fontAlgn="base" hangingPunct="0">
              <a:spcBef>
                <a:spcPct val="0"/>
              </a:spcBef>
              <a:spcAft>
                <a:spcPct val="0"/>
              </a:spcAft>
              <a:defRPr sz="2400">
                <a:solidFill>
                  <a:schemeClr val="tx1"/>
                </a:solidFill>
                <a:latin typeface="Times New Roman" charset="0"/>
                <a:ea typeface="ＭＳ Ｐゴシック" charset="0"/>
              </a:defRPr>
            </a:lvl7pPr>
            <a:lvl8pPr marL="3391624" indent="-226108" defTabSz="913854" eaLnBrk="0" fontAlgn="base" hangingPunct="0">
              <a:spcBef>
                <a:spcPct val="0"/>
              </a:spcBef>
              <a:spcAft>
                <a:spcPct val="0"/>
              </a:spcAft>
              <a:defRPr sz="2400">
                <a:solidFill>
                  <a:schemeClr val="tx1"/>
                </a:solidFill>
                <a:latin typeface="Times New Roman" charset="0"/>
                <a:ea typeface="ＭＳ Ｐゴシック" charset="0"/>
              </a:defRPr>
            </a:lvl8pPr>
            <a:lvl9pPr marL="3843840" indent="-226108" defTabSz="913854" eaLnBrk="0" fontAlgn="base" hangingPunct="0">
              <a:spcBef>
                <a:spcPct val="0"/>
              </a:spcBef>
              <a:spcAft>
                <a:spcPct val="0"/>
              </a:spcAft>
              <a:defRPr sz="2400">
                <a:solidFill>
                  <a:schemeClr val="tx1"/>
                </a:solidFill>
                <a:latin typeface="Times New Roman" charset="0"/>
                <a:ea typeface="ＭＳ Ｐゴシック" charset="0"/>
              </a:defRPr>
            </a:lvl9pPr>
          </a:lstStyle>
          <a:p>
            <a:fld id="{B56119B0-DD4B-3043-89EB-9F5F4B6FEC3C}" type="slidenum">
              <a:rPr lang="en-US" sz="1000"/>
              <a:pPr/>
              <a:t>17</a:t>
            </a:fld>
            <a:endParaRPr lang="en-US" sz="1000"/>
          </a:p>
        </p:txBody>
      </p:sp>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66799"/>
          </a:xfrm>
        </p:spPr>
        <p:txBody>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828800"/>
            <a:ext cx="7772400" cy="4343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6" name="Slide Number Placeholder 5"/>
          <p:cNvSpPr>
            <a:spLocks noGrp="1"/>
          </p:cNvSpPr>
          <p:nvPr>
            <p:ph type="sldNum" sz="quarter" idx="12"/>
          </p:nvPr>
        </p:nvSpPr>
        <p:spPr/>
        <p:txBody>
          <a:bodyPr/>
          <a:lstStyle>
            <a:lvl1pPr>
              <a:defRPr/>
            </a:lvl1pPr>
          </a:lstStyle>
          <a:p>
            <a:pPr>
              <a:defRPr/>
            </a:pPr>
            <a:fld id="{0D7B8140-0BDE-614F-A32F-E5EC3DAE9BF9}" type="slidenum">
              <a:rPr lang="en-US"/>
              <a:pPr>
                <a:defRPr/>
              </a:pPr>
              <a:t>‹#›</a:t>
            </a:fld>
            <a:endParaRPr lang="en-US"/>
          </a:p>
        </p:txBody>
      </p:sp>
    </p:spTree>
    <p:extLst>
      <p:ext uri="{BB962C8B-B14F-4D97-AF65-F5344CB8AC3E}">
        <p14:creationId xmlns:p14="http://schemas.microsoft.com/office/powerpoint/2010/main" val="184150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6" name="Slide Number Placeholder 5"/>
          <p:cNvSpPr>
            <a:spLocks noGrp="1"/>
          </p:cNvSpPr>
          <p:nvPr>
            <p:ph type="sldNum" sz="quarter" idx="12"/>
          </p:nvPr>
        </p:nvSpPr>
        <p:spPr/>
        <p:txBody>
          <a:bodyPr/>
          <a:lstStyle>
            <a:lvl1pPr>
              <a:defRPr/>
            </a:lvl1pPr>
          </a:lstStyle>
          <a:p>
            <a:pPr>
              <a:defRPr/>
            </a:pPr>
            <a:fld id="{BDEDB181-B6A4-D64E-AB1B-D99B256D3BC7}" type="slidenum">
              <a:rPr lang="en-US"/>
              <a:pPr>
                <a:defRPr/>
              </a:pPr>
              <a:t>‹#›</a:t>
            </a:fld>
            <a:endParaRPr lang="en-US"/>
          </a:p>
        </p:txBody>
      </p:sp>
    </p:spTree>
    <p:extLst>
      <p:ext uri="{BB962C8B-B14F-4D97-AF65-F5344CB8AC3E}">
        <p14:creationId xmlns:p14="http://schemas.microsoft.com/office/powerpoint/2010/main" val="360918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6" name="Slide Number Placeholder 5"/>
          <p:cNvSpPr>
            <a:spLocks noGrp="1"/>
          </p:cNvSpPr>
          <p:nvPr>
            <p:ph type="sldNum" sz="quarter" idx="12"/>
          </p:nvPr>
        </p:nvSpPr>
        <p:spPr/>
        <p:txBody>
          <a:bodyPr/>
          <a:lstStyle>
            <a:lvl1pPr>
              <a:defRPr/>
            </a:lvl1pPr>
          </a:lstStyle>
          <a:p>
            <a:pPr>
              <a:defRPr/>
            </a:pPr>
            <a:fld id="{A19DA6A7-89B7-3A4C-AB41-3AEFE9121701}" type="slidenum">
              <a:rPr lang="en-US"/>
              <a:pPr>
                <a:defRPr/>
              </a:pPr>
              <a:t>‹#›</a:t>
            </a:fld>
            <a:endParaRPr lang="en-US"/>
          </a:p>
        </p:txBody>
      </p:sp>
    </p:spTree>
    <p:extLst>
      <p:ext uri="{BB962C8B-B14F-4D97-AF65-F5344CB8AC3E}">
        <p14:creationId xmlns:p14="http://schemas.microsoft.com/office/powerpoint/2010/main" val="122019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p:txBody>
          <a:bodyPr/>
          <a:lstStyle>
            <a:lvl1pPr>
              <a:defRPr/>
            </a:lvl1pPr>
          </a:lstStyle>
          <a:p>
            <a:pPr>
              <a:defRPr/>
            </a:pPr>
            <a:endParaRPr lang="en-US"/>
          </a:p>
        </p:txBody>
      </p:sp>
      <p:sp>
        <p:nvSpPr>
          <p:cNvPr id="7" name="Rectangle 14"/>
          <p:cNvSpPr>
            <a:spLocks noGrp="1" noChangeArrowheads="1"/>
          </p:cNvSpPr>
          <p:nvPr>
            <p:ph type="sldNum" sz="quarter" idx="11"/>
          </p:nvPr>
        </p:nvSpPr>
        <p:spPr/>
        <p:txBody>
          <a:bodyPr/>
          <a:lstStyle>
            <a:lvl1pPr>
              <a:defRPr/>
            </a:lvl1pPr>
          </a:lstStyle>
          <a:p>
            <a:pPr>
              <a:defRPr/>
            </a:pPr>
            <a:fld id="{40AE015A-4373-E04B-AA5F-A35B47D5EE0D}" type="slidenum">
              <a:rPr lang="en-US"/>
              <a:pPr>
                <a:defRPr/>
              </a:pPr>
              <a:t>‹#›</a:t>
            </a:fld>
            <a:endParaRPr lang="en-US"/>
          </a:p>
        </p:txBody>
      </p:sp>
    </p:spTree>
    <p:extLst>
      <p:ext uri="{BB962C8B-B14F-4D97-AF65-F5344CB8AC3E}">
        <p14:creationId xmlns:p14="http://schemas.microsoft.com/office/powerpoint/2010/main" val="2749246197"/>
      </p:ext>
    </p:extLst>
  </p:cSld>
  <p:clrMapOvr>
    <a:masterClrMapping/>
  </p:clrMapOvr>
  <p:transition xmlns:p14="http://schemas.microsoft.com/office/powerpoint/2010/main" advTm="800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92A2AB57-8248-5041-B09B-FBF253A0C531}" type="slidenum">
              <a:rPr lang="en-US"/>
              <a:pPr>
                <a:defRPr/>
              </a:pPr>
              <a:t>‹#›</a:t>
            </a:fld>
            <a:endParaRPr lang="en-US"/>
          </a:p>
        </p:txBody>
      </p:sp>
    </p:spTree>
    <p:extLst>
      <p:ext uri="{BB962C8B-B14F-4D97-AF65-F5344CB8AC3E}">
        <p14:creationId xmlns:p14="http://schemas.microsoft.com/office/powerpoint/2010/main" val="241649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D1A2197E-F01E-2B47-9E4E-87E23920BE91}" type="slidenum">
              <a:rPr lang="en-US"/>
              <a:pPr>
                <a:defRPr/>
              </a:pPr>
              <a:t>‹#›</a:t>
            </a:fld>
            <a:endParaRPr lang="en-US"/>
          </a:p>
        </p:txBody>
      </p:sp>
    </p:spTree>
    <p:extLst>
      <p:ext uri="{BB962C8B-B14F-4D97-AF65-F5344CB8AC3E}">
        <p14:creationId xmlns:p14="http://schemas.microsoft.com/office/powerpoint/2010/main" val="31907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F9C1439E-B38D-5844-9401-F8CD1CAEA07B}" type="slidenum">
              <a:rPr lang="en-US"/>
              <a:pPr>
                <a:defRPr/>
              </a:pPr>
              <a:t>‹#›</a:t>
            </a:fld>
            <a:endParaRPr lang="en-US"/>
          </a:p>
        </p:txBody>
      </p:sp>
    </p:spTree>
    <p:extLst>
      <p:ext uri="{BB962C8B-B14F-4D97-AF65-F5344CB8AC3E}">
        <p14:creationId xmlns:p14="http://schemas.microsoft.com/office/powerpoint/2010/main" val="404749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pPr>
              <a:defRPr/>
            </a:pPr>
            <a:fld id="{C5D0F5AF-8F55-3044-9906-50EFD4A357BD}" type="slidenum">
              <a:rPr lang="en-US"/>
              <a:pPr>
                <a:defRPr/>
              </a:pPr>
              <a:t>‹#›</a:t>
            </a:fld>
            <a:endParaRPr lang="en-US"/>
          </a:p>
        </p:txBody>
      </p:sp>
    </p:spTree>
    <p:extLst>
      <p:ext uri="{BB962C8B-B14F-4D97-AF65-F5344CB8AC3E}">
        <p14:creationId xmlns:p14="http://schemas.microsoft.com/office/powerpoint/2010/main" val="10469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9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6" name="Slide Number Placeholder 5"/>
          <p:cNvSpPr>
            <a:spLocks noGrp="1"/>
          </p:cNvSpPr>
          <p:nvPr>
            <p:ph type="sldNum" sz="quarter" idx="12"/>
          </p:nvPr>
        </p:nvSpPr>
        <p:spPr/>
        <p:txBody>
          <a:bodyPr/>
          <a:lstStyle>
            <a:lvl1pPr>
              <a:defRPr/>
            </a:lvl1pPr>
          </a:lstStyle>
          <a:p>
            <a:pPr>
              <a:defRPr/>
            </a:pPr>
            <a:fld id="{02CBD39A-51E6-5F46-B1C3-378952E7C289}" type="slidenum">
              <a:rPr lang="en-US"/>
              <a:pPr>
                <a:defRPr/>
              </a:pPr>
              <a:t>‹#›</a:t>
            </a:fld>
            <a:endParaRPr lang="en-US"/>
          </a:p>
        </p:txBody>
      </p:sp>
    </p:spTree>
    <p:extLst>
      <p:ext uri="{BB962C8B-B14F-4D97-AF65-F5344CB8AC3E}">
        <p14:creationId xmlns:p14="http://schemas.microsoft.com/office/powerpoint/2010/main" val="11682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85800" y="16933"/>
            <a:ext cx="7772400" cy="1659467"/>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81201"/>
            <a:ext cx="7772400" cy="3219450"/>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smtClean="0"/>
            </a:lvl1pPr>
          </a:lstStyle>
          <a:p>
            <a:pPr>
              <a:defRPr/>
            </a:pPr>
            <a:r>
              <a:rPr lang="en-US"/>
              <a:t>©2011 Institute for the Environment</a:t>
            </a:r>
          </a:p>
        </p:txBody>
      </p:sp>
      <p:sp>
        <p:nvSpPr>
          <p:cNvPr id="9" name="Slide Number Placeholder 5"/>
          <p:cNvSpPr>
            <a:spLocks noGrp="1"/>
          </p:cNvSpPr>
          <p:nvPr>
            <p:ph type="sldNum" sz="quarter" idx="12"/>
          </p:nvPr>
        </p:nvSpPr>
        <p:spPr/>
        <p:txBody>
          <a:bodyPr/>
          <a:lstStyle>
            <a:lvl1pPr>
              <a:defRPr/>
            </a:lvl1pPr>
          </a:lstStyle>
          <a:p>
            <a:pPr>
              <a:defRPr/>
            </a:pPr>
            <a:fld id="{C439A175-8360-9C4E-AA83-C86B470349FB}" type="slidenum">
              <a:rPr lang="en-US"/>
              <a:pPr>
                <a:defRPr/>
              </a:pPr>
              <a:t>‹#›</a:t>
            </a:fld>
            <a:endParaRPr lang="en-US"/>
          </a:p>
        </p:txBody>
      </p:sp>
    </p:spTree>
    <p:extLst>
      <p:ext uri="{BB962C8B-B14F-4D97-AF65-F5344CB8AC3E}">
        <p14:creationId xmlns:p14="http://schemas.microsoft.com/office/powerpoint/2010/main" val="47055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6933"/>
            <a:ext cx="8229600" cy="1600200"/>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828800"/>
            <a:ext cx="4041648" cy="4297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r>
              <a:rPr lang="en-US"/>
              <a:t>©2011 Institute for the Environment</a:t>
            </a:r>
          </a:p>
        </p:txBody>
      </p:sp>
      <p:sp>
        <p:nvSpPr>
          <p:cNvPr id="7" name="Slide Number Placeholder 5"/>
          <p:cNvSpPr>
            <a:spLocks noGrp="1"/>
          </p:cNvSpPr>
          <p:nvPr>
            <p:ph type="sldNum" sz="quarter" idx="16"/>
          </p:nvPr>
        </p:nvSpPr>
        <p:spPr/>
        <p:txBody>
          <a:bodyPr/>
          <a:lstStyle>
            <a:lvl1pPr>
              <a:defRPr/>
            </a:lvl1pPr>
          </a:lstStyle>
          <a:p>
            <a:pPr>
              <a:defRPr/>
            </a:pPr>
            <a:fld id="{3EE85EA4-93E9-D641-B9F5-6BF9D5064C8D}" type="slidenum">
              <a:rPr lang="en-US"/>
              <a:pPr>
                <a:defRPr/>
              </a:pPr>
              <a:t>‹#›</a:t>
            </a:fld>
            <a:endParaRPr lang="en-US"/>
          </a:p>
        </p:txBody>
      </p:sp>
    </p:spTree>
    <p:extLst>
      <p:ext uri="{BB962C8B-B14F-4D97-AF65-F5344CB8AC3E}">
        <p14:creationId xmlns:p14="http://schemas.microsoft.com/office/powerpoint/2010/main" val="283297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13"/>
          </p:nvPr>
        </p:nvSpPr>
        <p:spPr>
          <a:xfrm>
            <a:off x="457200" y="1828800"/>
            <a:ext cx="4041648" cy="42976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828800"/>
            <a:ext cx="4041648" cy="42972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©2011 Institute for the Environment</a:t>
            </a:r>
          </a:p>
        </p:txBody>
      </p:sp>
      <p:sp>
        <p:nvSpPr>
          <p:cNvPr id="7" name="Slide Number Placeholder 5"/>
          <p:cNvSpPr>
            <a:spLocks noGrp="1"/>
          </p:cNvSpPr>
          <p:nvPr>
            <p:ph type="sldNum" sz="quarter" idx="17"/>
          </p:nvPr>
        </p:nvSpPr>
        <p:spPr/>
        <p:txBody>
          <a:bodyPr/>
          <a:lstStyle>
            <a:lvl1pPr>
              <a:defRPr/>
            </a:lvl1pPr>
          </a:lstStyle>
          <a:p>
            <a:pPr>
              <a:defRPr/>
            </a:pPr>
            <a:fld id="{816F5298-A2B4-8548-B215-8688D39C5812}" type="slidenum">
              <a:rPr lang="en-US"/>
              <a:pPr>
                <a:defRPr/>
              </a:pPr>
              <a:t>‹#›</a:t>
            </a:fld>
            <a:endParaRPr lang="en-US"/>
          </a:p>
        </p:txBody>
      </p:sp>
    </p:spTree>
    <p:extLst>
      <p:ext uri="{BB962C8B-B14F-4D97-AF65-F5344CB8AC3E}">
        <p14:creationId xmlns:p14="http://schemas.microsoft.com/office/powerpoint/2010/main" val="4046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5" name="Slide Number Placeholder 5"/>
          <p:cNvSpPr>
            <a:spLocks noGrp="1"/>
          </p:cNvSpPr>
          <p:nvPr>
            <p:ph type="sldNum" sz="quarter" idx="12"/>
          </p:nvPr>
        </p:nvSpPr>
        <p:spPr/>
        <p:txBody>
          <a:bodyPr/>
          <a:lstStyle>
            <a:lvl1pPr>
              <a:defRPr/>
            </a:lvl1pPr>
          </a:lstStyle>
          <a:p>
            <a:pPr>
              <a:defRPr/>
            </a:pPr>
            <a:fld id="{374C2462-BA29-0446-80E3-807C8173FC64}" type="slidenum">
              <a:rPr lang="en-US"/>
              <a:pPr>
                <a:defRPr/>
              </a:pPr>
              <a:t>‹#›</a:t>
            </a:fld>
            <a:endParaRPr lang="en-US"/>
          </a:p>
        </p:txBody>
      </p:sp>
    </p:spTree>
    <p:extLst>
      <p:ext uri="{BB962C8B-B14F-4D97-AF65-F5344CB8AC3E}">
        <p14:creationId xmlns:p14="http://schemas.microsoft.com/office/powerpoint/2010/main" val="372545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4" name="Slide Number Placeholder 5"/>
          <p:cNvSpPr>
            <a:spLocks noGrp="1"/>
          </p:cNvSpPr>
          <p:nvPr>
            <p:ph type="sldNum" sz="quarter" idx="12"/>
          </p:nvPr>
        </p:nvSpPr>
        <p:spPr/>
        <p:txBody>
          <a:bodyPr/>
          <a:lstStyle>
            <a:lvl1pPr>
              <a:defRPr/>
            </a:lvl1pPr>
          </a:lstStyle>
          <a:p>
            <a:pPr>
              <a:defRPr/>
            </a:pPr>
            <a:fld id="{1ED59EA0-B7CE-C047-B468-2F52E7588F63}" type="slidenum">
              <a:rPr lang="en-US"/>
              <a:pPr>
                <a:defRPr/>
              </a:pPr>
              <a:t>‹#›</a:t>
            </a:fld>
            <a:endParaRPr lang="en-US"/>
          </a:p>
        </p:txBody>
      </p:sp>
    </p:spTree>
    <p:extLst>
      <p:ext uri="{BB962C8B-B14F-4D97-AF65-F5344CB8AC3E}">
        <p14:creationId xmlns:p14="http://schemas.microsoft.com/office/powerpoint/2010/main" val="230517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7" name="Slide Number Placeholder 5"/>
          <p:cNvSpPr>
            <a:spLocks noGrp="1"/>
          </p:cNvSpPr>
          <p:nvPr>
            <p:ph type="sldNum" sz="quarter" idx="12"/>
          </p:nvPr>
        </p:nvSpPr>
        <p:spPr/>
        <p:txBody>
          <a:bodyPr/>
          <a:lstStyle>
            <a:lvl1pPr>
              <a:defRPr/>
            </a:lvl1pPr>
          </a:lstStyle>
          <a:p>
            <a:pPr>
              <a:defRPr/>
            </a:pPr>
            <a:fld id="{E7CE7B85-7340-5B4D-AB26-1BBAE86E28E9}" type="slidenum">
              <a:rPr lang="en-US"/>
              <a:pPr>
                <a:defRPr/>
              </a:pPr>
              <a:t>‹#›</a:t>
            </a:fld>
            <a:endParaRPr lang="en-US"/>
          </a:p>
        </p:txBody>
      </p:sp>
    </p:spTree>
    <p:extLst>
      <p:ext uri="{BB962C8B-B14F-4D97-AF65-F5344CB8AC3E}">
        <p14:creationId xmlns:p14="http://schemas.microsoft.com/office/powerpoint/2010/main" val="289611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©2011 Institute for the Environment</a:t>
            </a:r>
          </a:p>
        </p:txBody>
      </p:sp>
      <p:sp>
        <p:nvSpPr>
          <p:cNvPr id="7" name="Slide Number Placeholder 5"/>
          <p:cNvSpPr>
            <a:spLocks noGrp="1"/>
          </p:cNvSpPr>
          <p:nvPr>
            <p:ph type="sldNum" sz="quarter" idx="12"/>
          </p:nvPr>
        </p:nvSpPr>
        <p:spPr/>
        <p:txBody>
          <a:bodyPr/>
          <a:lstStyle>
            <a:lvl1pPr>
              <a:defRPr/>
            </a:lvl1pPr>
          </a:lstStyle>
          <a:p>
            <a:pPr>
              <a:defRPr/>
            </a:pPr>
            <a:fld id="{98F15372-BAD4-A848-9C01-BCFC68D0C647}" type="slidenum">
              <a:rPr lang="en-US"/>
              <a:pPr>
                <a:defRPr/>
              </a:pPr>
              <a:t>‹#›</a:t>
            </a:fld>
            <a:endParaRPr lang="en-US"/>
          </a:p>
        </p:txBody>
      </p:sp>
    </p:spTree>
    <p:extLst>
      <p:ext uri="{BB962C8B-B14F-4D97-AF65-F5344CB8AC3E}">
        <p14:creationId xmlns:p14="http://schemas.microsoft.com/office/powerpoint/2010/main" val="2454833067"/>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8813" y="6356350"/>
            <a:ext cx="4675187" cy="365125"/>
          </a:xfrm>
          <a:prstGeom prst="rect">
            <a:avLst/>
          </a:prstGeom>
        </p:spPr>
        <p:txBody>
          <a:bodyPr vert="horz" lIns="45720" tIns="45720" rIns="91440" bIns="45720" rtlCol="0" anchor="ctr"/>
          <a:lstStyle>
            <a:lvl1pPr algn="l">
              <a:defRPr sz="1200" smtClean="0">
                <a:solidFill>
                  <a:schemeClr val="tx1">
                    <a:lumMod val="65000"/>
                    <a:lumOff val="35000"/>
                  </a:schemeClr>
                </a:solidFill>
                <a:latin typeface="Century Gothic" pitchFamily="34" charset="0"/>
              </a:defRPr>
            </a:lvl1pPr>
          </a:lstStyle>
          <a:p>
            <a:pPr>
              <a:defRPr/>
            </a:pPr>
            <a:r>
              <a:rPr lang="en-US"/>
              <a:t>©2011 Institute for the Environment</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7E3DA088-F24E-AA4B-9C65-839F347CA8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4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9" r:id="rId12"/>
    <p:sldLayoutId id="2147483850" r:id="rId13"/>
    <p:sldLayoutId id="2147483851" r:id="rId14"/>
    <p:sldLayoutId id="2147483852" r:id="rId15"/>
    <p:sldLayoutId id="2147483853" r:id="rId16"/>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0" fontAlgn="base" hangingPunct="0">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baronams.com/products/ioap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nidata.ucar.edu/packages/netc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vshom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verdi-tool.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unidata.ucar.edu/software/id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8.wmf"/><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cmascenter.org" TargetMode="External"/><Relationship Id="rId4" Type="http://schemas.openxmlformats.org/officeDocument/2006/relationships/hyperlink" Target="http://www.baronams.com/products/ioapi" TargetMode="External"/><Relationship Id="rId5" Type="http://schemas.openxmlformats.org/officeDocument/2006/relationships/hyperlink" Target="http://nco.sourceforge.net/" TargetMode="External"/><Relationship Id="rId7" Type="http://schemas.openxmlformats.org/officeDocument/2006/relationships/hyperlink" Target="http://www-pcmdi.llnl.gov/software-portal/Members/azubrow/ioapiTools/index_html"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cmascenter.org/" TargetMode="External"/><Relationship Id="rId6" Type="http://schemas.openxmlformats.org/officeDocument/2006/relationships/hyperlink" Target="http://www.ncl.ucar.edu/" TargetMode="External"/></Relationships>
</file>

<file path=ppt/slides/_rels/slide79.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47.xml"/><Relationship Id="rId3" Type="http://schemas.openxmlformats.org/officeDocument/2006/relationships/image" Target="../media/image19.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4.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26.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4" Type="http://schemas.openxmlformats.org/officeDocument/2006/relationships/image" Target="../media/image28.png"/><Relationship Id="rId5" Type="http://schemas.openxmlformats.org/officeDocument/2006/relationships/image" Target="../media/image29.png"/><Relationship Id="rId7"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7.png"/><Relationship Id="rId6" Type="http://schemas.openxmlformats.org/officeDocument/2006/relationships/image" Target="../media/image30.png"/></Relationships>
</file>

<file path=ppt/slides/_rels/slide85.xml.rels><?xml version="1.0" encoding="UTF-8" standalone="yes"?>
<Relationships xmlns="http://schemas.openxmlformats.org/package/2006/relationships"><Relationship Id="rId8" Type="http://schemas.openxmlformats.org/officeDocument/2006/relationships/oleObject" Target="../embeddings/Microsoft_Excel_97_-_2004_Worksheet1.xls"/><Relationship Id="rId4" Type="http://schemas.openxmlformats.org/officeDocument/2006/relationships/oleObject" Target="../embeddings/oleObject3.bin"/><Relationship Id="rId5" Type="http://schemas.openxmlformats.org/officeDocument/2006/relationships/image" Target="../media/image32.emf"/><Relationship Id="rId7"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3.xml"/><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4" Type="http://schemas.openxmlformats.org/officeDocument/2006/relationships/oleObject" Target="../embeddings/oleObject1.bin"/><Relationship Id="rId5"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6"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6B85C64-2E98-F747-89ED-A064C80D647E}" type="slidenum">
              <a:rPr lang="en-US" sz="1400"/>
              <a:pPr/>
              <a:t>1</a:t>
            </a:fld>
            <a:endParaRPr lang="en-US" sz="1400"/>
          </a:p>
        </p:txBody>
      </p:sp>
      <p:sp>
        <p:nvSpPr>
          <p:cNvPr id="169986" name="Rectangle 2"/>
          <p:cNvSpPr>
            <a:spLocks noGrp="1" noChangeArrowheads="1"/>
          </p:cNvSpPr>
          <p:nvPr>
            <p:ph type="title" sz="quarter"/>
          </p:nvPr>
        </p:nvSpPr>
        <p:spPr>
          <a:xfrm>
            <a:off x="228600" y="381000"/>
            <a:ext cx="8510588" cy="1096963"/>
          </a:xfrm>
        </p:spPr>
        <p:txBody>
          <a:bodyPr/>
          <a:lstStyle/>
          <a:p>
            <a:pPr>
              <a:defRPr/>
            </a:pPr>
            <a:r>
              <a:rPr lang="en-US" sz="4000" dirty="0" smtClean="0"/>
              <a:t>Community </a:t>
            </a:r>
            <a:r>
              <a:rPr lang="en-US" sz="4000" dirty="0" err="1" smtClean="0"/>
              <a:t>Multiscale</a:t>
            </a:r>
            <a:r>
              <a:rPr lang="en-US" sz="4000" dirty="0" smtClean="0"/>
              <a:t> Air Quality (CMAQ) Modeling System</a:t>
            </a:r>
            <a:endParaRPr lang="en-US" sz="4000" dirty="0"/>
          </a:p>
        </p:txBody>
      </p:sp>
      <p:sp>
        <p:nvSpPr>
          <p:cNvPr id="169987" name="Rectangle 3"/>
          <p:cNvSpPr>
            <a:spLocks noRot="1" noChangeArrowheads="1"/>
          </p:cNvSpPr>
          <p:nvPr/>
        </p:nvSpPr>
        <p:spPr bwMode="auto">
          <a:xfrm>
            <a:off x="1752600" y="5638800"/>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90000"/>
              </a:lnSpc>
              <a:defRPr/>
            </a:pPr>
            <a:r>
              <a:rPr lang="en-US" sz="2800" b="1" dirty="0">
                <a:latin typeface="Arial" charset="0"/>
              </a:rPr>
              <a:t>version </a:t>
            </a:r>
            <a:r>
              <a:rPr lang="en-US" sz="2800" b="1" dirty="0" smtClean="0">
                <a:latin typeface="Arial" charset="0"/>
              </a:rPr>
              <a:t>5.0 </a:t>
            </a:r>
            <a:r>
              <a:rPr lang="en-US" sz="2800" b="1" dirty="0">
                <a:latin typeface="Arial" charset="0"/>
              </a:rPr>
              <a:t>Training</a:t>
            </a:r>
          </a:p>
          <a:p>
            <a:pPr algn="ctr">
              <a:lnSpc>
                <a:spcPct val="90000"/>
              </a:lnSpc>
              <a:defRPr/>
            </a:pPr>
            <a:r>
              <a:rPr lang="en-US" sz="2800" b="1" dirty="0">
                <a:solidFill>
                  <a:srgbClr val="262699"/>
                </a:solidFill>
                <a:latin typeface="Arial" charset="0"/>
              </a:rPr>
              <a:t>http://</a:t>
            </a:r>
            <a:r>
              <a:rPr lang="en-US" sz="2800" b="1" dirty="0" err="1">
                <a:solidFill>
                  <a:srgbClr val="262699"/>
                </a:solidFill>
                <a:latin typeface="Arial" charset="0"/>
              </a:rPr>
              <a:t>www.cmaq-model.org</a:t>
            </a:r>
            <a:endParaRPr lang="en-US" b="1" dirty="0">
              <a:solidFill>
                <a:srgbClr val="262699"/>
              </a:solidFill>
              <a:latin typeface="Arial" charset="0"/>
            </a:endParaRPr>
          </a:p>
        </p:txBody>
      </p:sp>
      <p:pic>
        <p:nvPicPr>
          <p:cNvPr id="169988" name="Picture 4" descr="ICAP_apr_08_o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4934" r="3329"/>
          <a:stretch>
            <a:fillRect/>
          </a:stretch>
        </p:blipFill>
        <p:spPr>
          <a:xfrm>
            <a:off x="1312863" y="2266950"/>
            <a:ext cx="5964237" cy="3170238"/>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20485" name="Group 5"/>
          <p:cNvGrpSpPr>
            <a:grpSpLocks/>
          </p:cNvGrpSpPr>
          <p:nvPr/>
        </p:nvGrpSpPr>
        <p:grpSpPr bwMode="auto">
          <a:xfrm>
            <a:off x="5181600" y="1600200"/>
            <a:ext cx="3505200" cy="2362200"/>
            <a:chOff x="3264" y="864"/>
            <a:chExt cx="2208" cy="1488"/>
          </a:xfrm>
        </p:grpSpPr>
        <p:sp>
          <p:nvSpPr>
            <p:cNvPr id="169990" name="Rectangle 6"/>
            <p:cNvSpPr>
              <a:spLocks noChangeArrowheads="1"/>
            </p:cNvSpPr>
            <p:nvPr/>
          </p:nvSpPr>
          <p:spPr bwMode="auto">
            <a:xfrm>
              <a:off x="3264" y="864"/>
              <a:ext cx="2208" cy="148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169991" name="Picture 7" descr="for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912"/>
              <a:ext cx="2112" cy="1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sp>
        <p:nvSpPr>
          <p:cNvPr id="169992" name="Rectangle 8"/>
          <p:cNvSpPr>
            <a:spLocks noChangeArrowheads="1"/>
          </p:cNvSpPr>
          <p:nvPr/>
        </p:nvSpPr>
        <p:spPr bwMode="auto">
          <a:xfrm>
            <a:off x="152400" y="3657600"/>
            <a:ext cx="3048000" cy="20574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169993" name="Picture 9" descr="air-pollutio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3733800"/>
            <a:ext cx="2921000" cy="1917700"/>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25331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E92C035-C655-844E-B110-94BBF34DEE90}" type="slidenum">
              <a:rPr lang="en-US" sz="1400"/>
              <a:pPr/>
              <a:t>10</a:t>
            </a:fld>
            <a:endParaRPr lang="en-US" sz="1400"/>
          </a:p>
        </p:txBody>
      </p:sp>
      <p:sp>
        <p:nvSpPr>
          <p:cNvPr id="3072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ADE (..Contd.)</a:t>
            </a:r>
          </a:p>
        </p:txBody>
      </p:sp>
      <p:sp>
        <p:nvSpPr>
          <p:cNvPr id="30723" name="Rectangle 3"/>
          <p:cNvSpPr>
            <a:spLocks noGrp="1" noChangeArrowheads="1"/>
          </p:cNvSpPr>
          <p:nvPr>
            <p:ph type="body" sz="half" idx="1"/>
          </p:nvPr>
        </p:nvSpPr>
        <p:spPr>
          <a:xfrm>
            <a:off x="685800" y="1981200"/>
            <a:ext cx="7362825" cy="4114800"/>
          </a:xfrm>
        </p:spPr>
        <p:txBody>
          <a:bodyPr/>
          <a:lstStyle/>
          <a:p>
            <a:pPr>
              <a:buFont typeface="Monotype Sorts" charset="0"/>
              <a:buNone/>
            </a:pPr>
            <a:r>
              <a:rPr lang="en-US" sz="2000" i="1">
                <a:latin typeface="Arial" charset="0"/>
                <a:ea typeface="ＭＳ Ｐゴシック" charset="0"/>
                <a:cs typeface="ＭＳ Ｐゴシック" charset="0"/>
              </a:rPr>
              <a:t>where,</a:t>
            </a:r>
          </a:p>
          <a:p>
            <a:r>
              <a:rPr lang="en-US" sz="2000" i="1">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 chemical species, </a:t>
            </a:r>
            <a:r>
              <a:rPr lang="en-US" sz="2000" i="1">
                <a:latin typeface="Arial" charset="0"/>
                <a:ea typeface="ＭＳ Ｐゴシック" charset="0"/>
                <a:cs typeface="ＭＳ Ｐゴシック" charset="0"/>
              </a:rPr>
              <a:t>i </a:t>
            </a:r>
            <a:r>
              <a:rPr lang="en-US" sz="2000">
                <a:latin typeface="Arial" charset="0"/>
                <a:ea typeface="ＭＳ Ｐゴシック" charset="0"/>
                <a:cs typeface="ＭＳ Ｐゴシック" charset="0"/>
              </a:rPr>
              <a:t> (where </a:t>
            </a:r>
            <a:r>
              <a:rPr lang="en-US" sz="2000" i="1">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 </a:t>
            </a:r>
            <a:r>
              <a:rPr lang="en-US" sz="2000" i="1">
                <a:latin typeface="Arial" charset="0"/>
                <a:ea typeface="ＭＳ Ｐゴシック" charset="0"/>
                <a:cs typeface="ＭＳ Ｐゴシック" charset="0"/>
              </a:rPr>
              <a:t>1, 2, … N</a:t>
            </a:r>
            <a:r>
              <a:rPr lang="en-US" sz="2000">
                <a:latin typeface="Arial" charset="0"/>
                <a:ea typeface="ＭＳ Ｐゴシック" charset="0"/>
                <a:cs typeface="ＭＳ Ｐゴシック" charset="0"/>
              </a:rPr>
              <a:t>  ) </a:t>
            </a:r>
          </a:p>
          <a:p>
            <a:r>
              <a:rPr lang="en-US" sz="2000" i="1">
                <a:latin typeface="Arial" charset="0"/>
                <a:ea typeface="ＭＳ Ｐゴシック" charset="0"/>
                <a:cs typeface="ＭＳ Ｐゴシック" charset="0"/>
              </a:rPr>
              <a:t>C</a:t>
            </a:r>
            <a:r>
              <a:rPr lang="en-US" sz="2000" i="1" baseline="-25000">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 pollutant concentration of species, </a:t>
            </a:r>
            <a:r>
              <a:rPr lang="en-US" sz="2000" i="1">
                <a:latin typeface="Arial" charset="0"/>
                <a:ea typeface="ＭＳ Ｐゴシック" charset="0"/>
                <a:cs typeface="ＭＳ Ｐゴシック" charset="0"/>
              </a:rPr>
              <a:t>i</a:t>
            </a:r>
          </a:p>
          <a:p>
            <a:r>
              <a:rPr lang="en-US" sz="2000" i="1">
                <a:latin typeface="Arial" charset="0"/>
                <a:ea typeface="ＭＳ Ｐゴシック" charset="0"/>
                <a:cs typeface="ＭＳ Ｐゴシック" charset="0"/>
              </a:rPr>
              <a:t>u, v, w</a:t>
            </a:r>
            <a:r>
              <a:rPr lang="en-US" sz="2000">
                <a:latin typeface="Arial" charset="0"/>
                <a:ea typeface="ＭＳ Ｐゴシック" charset="0"/>
                <a:cs typeface="ＭＳ Ｐゴシック" charset="0"/>
              </a:rPr>
              <a:t> = horizontal and vertical wind speed components = </a:t>
            </a:r>
            <a:r>
              <a:rPr lang="en-US" sz="2000" i="1">
                <a:latin typeface="Arial" charset="0"/>
                <a:ea typeface="ＭＳ Ｐゴシック" charset="0"/>
                <a:cs typeface="ＭＳ Ｐゴシック" charset="0"/>
              </a:rPr>
              <a:t>f (x, y, z, t )</a:t>
            </a:r>
          </a:p>
          <a:p>
            <a:r>
              <a:rPr lang="en-US" sz="2000">
                <a:latin typeface="Arial" charset="0"/>
                <a:ea typeface="ＭＳ Ｐゴシック" charset="0"/>
                <a:cs typeface="ＭＳ Ｐゴシック" charset="0"/>
              </a:rPr>
              <a:t> </a:t>
            </a:r>
            <a:r>
              <a:rPr lang="en-US" sz="2000" i="1">
                <a:latin typeface="Arial" charset="0"/>
                <a:ea typeface="ＭＳ Ｐゴシック" charset="0"/>
                <a:cs typeface="ＭＳ Ｐゴシック" charset="0"/>
              </a:rPr>
              <a:t>K</a:t>
            </a:r>
            <a:r>
              <a:rPr lang="en-US" sz="2000" i="1" baseline="-25000">
                <a:latin typeface="Arial" charset="0"/>
                <a:ea typeface="ＭＳ Ｐゴシック" charset="0"/>
                <a:cs typeface="ＭＳ Ｐゴシック" charset="0"/>
              </a:rPr>
              <a:t>H</a:t>
            </a:r>
            <a:r>
              <a:rPr lang="en-US" sz="2000" i="1">
                <a:latin typeface="Arial" charset="0"/>
                <a:ea typeface="ＭＳ Ｐゴシック" charset="0"/>
                <a:cs typeface="ＭＳ Ｐゴシック" charset="0"/>
              </a:rPr>
              <a:t>, K</a:t>
            </a:r>
            <a:r>
              <a:rPr lang="en-US" sz="2000" i="1" baseline="-25000">
                <a:latin typeface="Arial" charset="0"/>
                <a:ea typeface="ＭＳ Ｐゴシック" charset="0"/>
                <a:cs typeface="ＭＳ Ｐゴシック" charset="0"/>
              </a:rPr>
              <a:t>V</a:t>
            </a:r>
            <a:r>
              <a:rPr lang="en-US" sz="2000">
                <a:latin typeface="Arial" charset="0"/>
                <a:ea typeface="ＭＳ Ｐゴシック" charset="0"/>
                <a:cs typeface="ＭＳ Ｐゴシック" charset="0"/>
              </a:rPr>
              <a:t> = horizontal and vertical turbulent diffusion coefficients = </a:t>
            </a:r>
            <a:r>
              <a:rPr lang="en-US" sz="2000" i="1">
                <a:latin typeface="Arial" charset="0"/>
                <a:ea typeface="ＭＳ Ｐゴシック" charset="0"/>
                <a:cs typeface="ＭＳ Ｐゴシック" charset="0"/>
              </a:rPr>
              <a:t>f (x, y, z, t )</a:t>
            </a:r>
          </a:p>
          <a:p>
            <a:r>
              <a:rPr lang="en-US" sz="2000">
                <a:latin typeface="Arial" charset="0"/>
                <a:ea typeface="ＭＳ Ｐゴシック" charset="0"/>
                <a:cs typeface="ＭＳ Ｐゴシック" charset="0"/>
              </a:rPr>
              <a:t> </a:t>
            </a:r>
            <a:r>
              <a:rPr lang="en-US" sz="2000" i="1">
                <a:latin typeface="Arial" charset="0"/>
                <a:ea typeface="ＭＳ Ｐゴシック" charset="0"/>
                <a:cs typeface="ＭＳ Ｐゴシック" charset="0"/>
              </a:rPr>
              <a:t>R</a:t>
            </a:r>
            <a:r>
              <a:rPr lang="en-US" sz="2000" i="1" baseline="-25000">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 rate of formation of </a:t>
            </a:r>
            <a:r>
              <a:rPr lang="en-US" sz="2000" i="1">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by chemical reactions = </a:t>
            </a:r>
            <a:r>
              <a:rPr lang="en-US" sz="2000" i="1">
                <a:latin typeface="Arial" charset="0"/>
                <a:ea typeface="ＭＳ Ｐゴシック" charset="0"/>
                <a:cs typeface="ＭＳ Ｐゴシック" charset="0"/>
              </a:rPr>
              <a:t>f ( C</a:t>
            </a:r>
            <a:r>
              <a:rPr lang="en-US" sz="2000" i="1" baseline="-25000">
                <a:latin typeface="Arial" charset="0"/>
                <a:ea typeface="ＭＳ Ｐゴシック" charset="0"/>
                <a:cs typeface="ＭＳ Ｐゴシック" charset="0"/>
              </a:rPr>
              <a:t>1</a:t>
            </a:r>
            <a:r>
              <a:rPr lang="en-US" sz="2000" i="1">
                <a:latin typeface="Arial" charset="0"/>
                <a:ea typeface="ＭＳ Ｐゴシック" charset="0"/>
                <a:cs typeface="ＭＳ Ｐゴシック" charset="0"/>
              </a:rPr>
              <a:t>, C</a:t>
            </a:r>
            <a:r>
              <a:rPr lang="en-US" sz="2000" i="1" baseline="-25000">
                <a:latin typeface="Arial" charset="0"/>
                <a:ea typeface="ＭＳ Ｐゴシック" charset="0"/>
                <a:cs typeface="ＭＳ Ｐゴシック" charset="0"/>
              </a:rPr>
              <a:t>2</a:t>
            </a:r>
            <a:r>
              <a:rPr lang="en-US" sz="2000" i="1">
                <a:latin typeface="Arial" charset="0"/>
                <a:ea typeface="ＭＳ Ｐゴシック" charset="0"/>
                <a:cs typeface="ＭＳ Ｐゴシック" charset="0"/>
              </a:rPr>
              <a:t>, .., C</a:t>
            </a:r>
            <a:r>
              <a:rPr lang="en-US" sz="2000" i="1" baseline="-25000">
                <a:latin typeface="Arial" charset="0"/>
                <a:ea typeface="ＭＳ Ｐゴシック" charset="0"/>
                <a:cs typeface="ＭＳ Ｐゴシック" charset="0"/>
              </a:rPr>
              <a:t>i</a:t>
            </a:r>
            <a:r>
              <a:rPr lang="en-US" sz="2000" i="1">
                <a:latin typeface="Arial" charset="0"/>
                <a:ea typeface="ＭＳ Ｐゴシック" charset="0"/>
                <a:cs typeface="ＭＳ Ｐゴシック" charset="0"/>
              </a:rPr>
              <a:t>, .. C</a:t>
            </a:r>
            <a:r>
              <a:rPr lang="en-US" sz="2000" i="1" baseline="-25000">
                <a:latin typeface="Arial" charset="0"/>
                <a:ea typeface="ＭＳ Ｐゴシック" charset="0"/>
                <a:cs typeface="ＭＳ Ｐゴシック" charset="0"/>
              </a:rPr>
              <a:t>N</a:t>
            </a:r>
            <a:r>
              <a:rPr lang="en-US" sz="2000" i="1">
                <a:latin typeface="Arial" charset="0"/>
                <a:ea typeface="ＭＳ Ｐゴシック" charset="0"/>
                <a:cs typeface="ＭＳ Ｐゴシック" charset="0"/>
              </a:rPr>
              <a:t>)</a:t>
            </a:r>
          </a:p>
          <a:p>
            <a:r>
              <a:rPr lang="en-US" sz="2000" i="1">
                <a:latin typeface="Arial" charset="0"/>
                <a:ea typeface="ＭＳ Ｐゴシック" charset="0"/>
                <a:cs typeface="ＭＳ Ｐゴシック" charset="0"/>
              </a:rPr>
              <a:t>S</a:t>
            </a:r>
            <a:r>
              <a:rPr lang="en-US" sz="2000">
                <a:latin typeface="Arial" charset="0"/>
                <a:ea typeface="ＭＳ Ｐゴシック" charset="0"/>
                <a:cs typeface="ＭＳ Ｐゴシック" charset="0"/>
              </a:rPr>
              <a:t> = emission rate of all precursors</a:t>
            </a:r>
          </a:p>
          <a:p>
            <a:r>
              <a:rPr lang="en-US" sz="2000" i="1">
                <a:latin typeface="Arial" charset="0"/>
                <a:ea typeface="ＭＳ Ｐゴシック" charset="0"/>
                <a:cs typeface="ＭＳ Ｐゴシック" charset="0"/>
              </a:rPr>
              <a:t>L</a:t>
            </a:r>
            <a:r>
              <a:rPr lang="en-US" sz="2000" i="1" baseline="-25000">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 net rate of removal of pollutant </a:t>
            </a:r>
            <a:r>
              <a:rPr lang="en-US" sz="2000" i="1">
                <a:latin typeface="Arial" charset="0"/>
                <a:ea typeface="ＭＳ Ｐゴシック" charset="0"/>
                <a:cs typeface="ＭＳ Ｐゴシック" charset="0"/>
              </a:rPr>
              <a:t>i</a:t>
            </a:r>
            <a:r>
              <a:rPr lang="en-US" sz="2000">
                <a:latin typeface="Arial" charset="0"/>
                <a:ea typeface="ＭＳ Ｐゴシック" charset="0"/>
                <a:cs typeface="ＭＳ Ｐゴシック" charset="0"/>
              </a:rPr>
              <a:t> by surface uptake processes = </a:t>
            </a:r>
            <a:r>
              <a:rPr lang="en-US" sz="2000" i="1">
                <a:latin typeface="Arial" charset="0"/>
                <a:ea typeface="ＭＳ Ｐゴシック" charset="0"/>
                <a:cs typeface="ＭＳ Ｐゴシック" charset="0"/>
              </a:rPr>
              <a:t>f (x, y, z, t )</a:t>
            </a:r>
          </a:p>
          <a:p>
            <a:endParaRPr lang="en-US"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val="1976277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6"/>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DBDCB0F-AD4A-A541-AFCB-287CD62B0221}" type="slidenum">
              <a:rPr lang="en-US" sz="1400"/>
              <a:pPr/>
              <a:t>11</a:t>
            </a:fld>
            <a:endParaRPr lang="en-US" sz="1400"/>
          </a:p>
        </p:txBody>
      </p:sp>
      <p:sp>
        <p:nvSpPr>
          <p:cNvPr id="3277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3-D Box Representation</a:t>
            </a:r>
          </a:p>
        </p:txBody>
      </p:sp>
      <p:pic>
        <p:nvPicPr>
          <p:cNvPr id="32771" name="Picture 4" descr="36k-3d-box"/>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30302" b="24243"/>
          <a:stretch>
            <a:fillRect/>
          </a:stretch>
        </p:blipFill>
        <p:spPr>
          <a:xfrm>
            <a:off x="1241425" y="1936750"/>
            <a:ext cx="6384925" cy="3756025"/>
          </a:xfrm>
          <a:prstGeom prst="rect">
            <a:avLst/>
          </a:prstGeom>
          <a:noFill/>
        </p:spPr>
      </p:pic>
    </p:spTree>
    <p:extLst>
      <p:ext uri="{BB962C8B-B14F-4D97-AF65-F5344CB8AC3E}">
        <p14:creationId xmlns:p14="http://schemas.microsoft.com/office/powerpoint/2010/main" val="256393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0E9364E-0BBE-8540-AC8C-0BA4FB5BE39D}" type="slidenum">
              <a:rPr lang="en-US" sz="1400"/>
              <a:pPr/>
              <a:t>12</a:t>
            </a:fld>
            <a:endParaRPr lang="en-US" sz="1400"/>
          </a:p>
        </p:txBody>
      </p:sp>
      <p:sp>
        <p:nvSpPr>
          <p:cNvPr id="34818" name="Rectangle 2"/>
          <p:cNvSpPr>
            <a:spLocks noGrp="1" noChangeArrowheads="1"/>
          </p:cNvSpPr>
          <p:nvPr>
            <p:ph type="title"/>
          </p:nvPr>
        </p:nvSpPr>
        <p:spPr>
          <a:xfrm>
            <a:off x="457200" y="381000"/>
            <a:ext cx="8229600" cy="1193800"/>
          </a:xfrm>
        </p:spPr>
        <p:txBody>
          <a:bodyPr/>
          <a:lstStyle/>
          <a:p>
            <a:r>
              <a:rPr lang="en-US" sz="4800" dirty="0">
                <a:latin typeface="Arial" charset="0"/>
                <a:ea typeface="ＭＳ Ｐゴシック" charset="0"/>
                <a:cs typeface="ＭＳ Ｐゴシック" charset="0"/>
              </a:rPr>
              <a:t>Numerical Solution of Partial Differential Equations (PDEs)</a:t>
            </a:r>
          </a:p>
        </p:txBody>
      </p:sp>
      <p:sp>
        <p:nvSpPr>
          <p:cNvPr id="34819" name="Rectangle 3"/>
          <p:cNvSpPr>
            <a:spLocks noGrp="1" noChangeArrowheads="1"/>
          </p:cNvSpPr>
          <p:nvPr>
            <p:ph type="body" idx="1"/>
          </p:nvPr>
        </p:nvSpPr>
        <p:spPr>
          <a:xfrm>
            <a:off x="457200" y="1981200"/>
            <a:ext cx="8229600" cy="4144963"/>
          </a:xfrm>
        </p:spPr>
        <p:txBody>
          <a:bodyPr/>
          <a:lstStyle/>
          <a:p>
            <a:pPr>
              <a:lnSpc>
                <a:spcPct val="80000"/>
              </a:lnSpc>
            </a:pPr>
            <a:r>
              <a:rPr lang="en-US" dirty="0">
                <a:latin typeface="Arial" charset="0"/>
                <a:ea typeface="ＭＳ Ｐゴシック" charset="0"/>
                <a:cs typeface="ＭＳ Ｐゴシック" charset="0"/>
              </a:rPr>
              <a:t>E.g. Model Application with 100 Columns X 100 Rows X 25 Layers = 250,000 grid-cells</a:t>
            </a:r>
          </a:p>
          <a:p>
            <a:pPr>
              <a:lnSpc>
                <a:spcPct val="80000"/>
              </a:lnSpc>
            </a:pPr>
            <a:r>
              <a:rPr lang="en-US" dirty="0">
                <a:latin typeface="Arial" charset="0"/>
                <a:ea typeface="ＭＳ Ｐゴシック" charset="0"/>
                <a:cs typeface="ＭＳ Ｐゴシック" charset="0"/>
              </a:rPr>
              <a:t>CB-IV Chemical Mechanism with 79 species and 94 reactions</a:t>
            </a:r>
          </a:p>
          <a:p>
            <a:pPr>
              <a:lnSpc>
                <a:spcPct val="80000"/>
              </a:lnSpc>
            </a:pPr>
            <a:r>
              <a:rPr lang="en-US" dirty="0">
                <a:latin typeface="Arial" charset="0"/>
                <a:ea typeface="ＭＳ Ｐゴシック" charset="0"/>
                <a:cs typeface="ＭＳ Ｐゴシック" charset="0"/>
              </a:rPr>
              <a:t>Number of differential equations to be solved simultaneously per model output time step = 250,000 X 79 = 19,750,000</a:t>
            </a:r>
          </a:p>
          <a:p>
            <a:pPr>
              <a:lnSpc>
                <a:spcPct val="80000"/>
              </a:lnSpc>
            </a:pPr>
            <a:r>
              <a:rPr lang="en-US" dirty="0">
                <a:latin typeface="Arial" charset="0"/>
                <a:ea typeface="ＭＳ Ｐゴシック" charset="0"/>
                <a:cs typeface="ＭＳ Ｐゴシック" charset="0"/>
              </a:rPr>
              <a:t>For 1 day, # ODEs = 19.75 X 24  = 474 million</a:t>
            </a:r>
          </a:p>
          <a:p>
            <a:pPr>
              <a:lnSpc>
                <a:spcPct val="80000"/>
              </a:lnSpc>
            </a:pPr>
            <a:r>
              <a:rPr lang="en-US" dirty="0">
                <a:latin typeface="Arial" charset="0"/>
                <a:ea typeface="ＭＳ Ｐゴシック" charset="0"/>
                <a:cs typeface="ＭＳ Ｐゴシック" charset="0"/>
              </a:rPr>
              <a:t>For 1 month, # ODEs = 19.75 X 24 X 30 = 14.22 billion</a:t>
            </a:r>
          </a:p>
          <a:p>
            <a:pPr>
              <a:lnSpc>
                <a:spcPct val="80000"/>
              </a:lnSpc>
            </a:pPr>
            <a:r>
              <a:rPr lang="en-US" dirty="0">
                <a:latin typeface="Arial" charset="0"/>
                <a:ea typeface="ＭＳ Ｐゴシック" charset="0"/>
                <a:cs typeface="ＭＳ Ｐゴシック" charset="0"/>
              </a:rPr>
              <a:t>For 1 year, # ODEs = 19.75 X 24 X 365 = 173 billion</a:t>
            </a:r>
          </a:p>
        </p:txBody>
      </p:sp>
    </p:spTree>
    <p:extLst>
      <p:ext uri="{BB962C8B-B14F-4D97-AF65-F5344CB8AC3E}">
        <p14:creationId xmlns:p14="http://schemas.microsoft.com/office/powerpoint/2010/main" val="8623109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7E2E7B0-A8D2-B349-88CD-14F0E735DB22}" type="slidenum">
              <a:rPr lang="en-US" sz="1400"/>
              <a:pPr/>
              <a:t>13</a:t>
            </a:fld>
            <a:endParaRPr lang="en-US" sz="1400"/>
          </a:p>
        </p:txBody>
      </p:sp>
      <p:sp>
        <p:nvSpPr>
          <p:cNvPr id="3686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CTM Coordinate Systems</a:t>
            </a:r>
          </a:p>
        </p:txBody>
      </p:sp>
      <p:sp>
        <p:nvSpPr>
          <p:cNvPr id="36867" name="Rectangle 3"/>
          <p:cNvSpPr>
            <a:spLocks noGrp="1" noChangeArrowheads="1"/>
          </p:cNvSpPr>
          <p:nvPr>
            <p:ph type="body" idx="1"/>
          </p:nvPr>
        </p:nvSpPr>
        <p:spPr/>
        <p:txBody>
          <a:bodyPr/>
          <a:lstStyle/>
          <a:p>
            <a:pPr marL="342900" indent="-342900"/>
            <a:r>
              <a:rPr lang="en-US">
                <a:latin typeface="Arial" charset="0"/>
                <a:ea typeface="ＭＳ Ｐゴシック" charset="0"/>
                <a:cs typeface="ＭＳ Ｐゴシック" charset="0"/>
              </a:rPr>
              <a:t>Convert all motion equations from Cartesian to spherical coordinates</a:t>
            </a:r>
          </a:p>
          <a:p>
            <a:pPr marL="342900" indent="-342900">
              <a:buFont typeface="Monotype Sorts" charset="0"/>
              <a:buNone/>
            </a:pPr>
            <a:endParaRPr lang="en-US">
              <a:latin typeface="Arial" charset="0"/>
              <a:ea typeface="ＭＳ Ｐゴシック" charset="0"/>
              <a:cs typeface="ＭＳ Ｐゴシック" charset="0"/>
            </a:endParaRPr>
          </a:p>
          <a:p>
            <a:pPr marL="342900" indent="-342900"/>
            <a:r>
              <a:rPr lang="en-US">
                <a:latin typeface="Arial" charset="0"/>
                <a:ea typeface="ＭＳ Ｐゴシック" charset="0"/>
                <a:cs typeface="ＭＳ Ｐゴシック" charset="0"/>
              </a:rPr>
              <a:t>Horizontal grids typically on the order of 1 to 36 km</a:t>
            </a:r>
          </a:p>
          <a:p>
            <a:pPr marL="342900" indent="-342900"/>
            <a:r>
              <a:rPr lang="en-US">
                <a:latin typeface="Arial" charset="0"/>
                <a:ea typeface="ＭＳ Ｐゴシック" charset="0"/>
                <a:cs typeface="ＭＳ Ｐゴシック" charset="0"/>
              </a:rPr>
              <a:t>Recent applications extending to 500m and 108 km</a:t>
            </a:r>
          </a:p>
          <a:p>
            <a:pPr marL="342900" indent="-342900"/>
            <a:r>
              <a:rPr lang="en-US">
                <a:latin typeface="Arial" charset="0"/>
                <a:ea typeface="ＭＳ Ｐゴシック" charset="0"/>
                <a:cs typeface="ＭＳ Ｐゴシック" charset="0"/>
              </a:rPr>
              <a:t>Lambert conformal, polar stereographic, and Mercator are the most common modeling projections </a:t>
            </a:r>
          </a:p>
        </p:txBody>
      </p:sp>
      <p:sp>
        <p:nvSpPr>
          <p:cNvPr id="223236" name="Text Box 4"/>
          <p:cNvSpPr txBox="1">
            <a:spLocks noChangeArrowheads="1"/>
          </p:cNvSpPr>
          <p:nvPr/>
        </p:nvSpPr>
        <p:spPr bwMode="auto">
          <a:xfrm>
            <a:off x="2590800" y="2590800"/>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i="1" dirty="0">
                <a:solidFill>
                  <a:srgbClr val="42568D"/>
                </a:solidFill>
                <a:latin typeface="Arial" charset="0"/>
                <a:cs typeface="Arial" charset="0"/>
              </a:rPr>
              <a:t>dx = (</a:t>
            </a:r>
            <a:r>
              <a:rPr lang="en-US" sz="1800" i="1" dirty="0" err="1">
                <a:solidFill>
                  <a:srgbClr val="42568D"/>
                </a:solidFill>
                <a:latin typeface="Arial" charset="0"/>
                <a:cs typeface="Arial" charset="0"/>
              </a:rPr>
              <a:t>R</a:t>
            </a:r>
            <a:r>
              <a:rPr lang="en-US" sz="1800" i="1" baseline="-25000" dirty="0" err="1">
                <a:solidFill>
                  <a:srgbClr val="42568D"/>
                </a:solidFill>
                <a:latin typeface="Arial" charset="0"/>
                <a:cs typeface="Arial" charset="0"/>
              </a:rPr>
              <a:t>e</a:t>
            </a:r>
            <a:r>
              <a:rPr lang="en-US" sz="1800" i="1" dirty="0" err="1">
                <a:solidFill>
                  <a:srgbClr val="42568D"/>
                </a:solidFill>
                <a:latin typeface="Arial" charset="0"/>
                <a:cs typeface="Arial" charset="0"/>
              </a:rPr>
              <a:t>cos</a:t>
            </a:r>
            <a:r>
              <a:rPr lang="el-GR" sz="1800" i="1" dirty="0">
                <a:solidFill>
                  <a:srgbClr val="42568D"/>
                </a:solidFill>
                <a:latin typeface="Arial" charset="0"/>
                <a:cs typeface="Arial" charset="0"/>
              </a:rPr>
              <a:t>φ</a:t>
            </a:r>
            <a:r>
              <a:rPr lang="en-US" sz="1800" i="1" dirty="0">
                <a:solidFill>
                  <a:srgbClr val="42568D"/>
                </a:solidFill>
                <a:latin typeface="Arial" charset="0"/>
                <a:cs typeface="Arial" charset="0"/>
              </a:rPr>
              <a:t>)d</a:t>
            </a:r>
            <a:r>
              <a:rPr lang="el-GR" sz="1800" i="1" dirty="0">
                <a:solidFill>
                  <a:srgbClr val="42568D"/>
                </a:solidFill>
                <a:latin typeface="Arial" charset="0"/>
                <a:cs typeface="Arial" charset="0"/>
              </a:rPr>
              <a:t>λ</a:t>
            </a:r>
            <a:r>
              <a:rPr lang="en-US" sz="1800" i="1" baseline="-25000" dirty="0">
                <a:solidFill>
                  <a:srgbClr val="42568D"/>
                </a:solidFill>
                <a:latin typeface="Arial" charset="0"/>
                <a:cs typeface="Arial" charset="0"/>
              </a:rPr>
              <a:t>e</a:t>
            </a:r>
            <a:r>
              <a:rPr lang="en-US" sz="1800" i="1" dirty="0">
                <a:solidFill>
                  <a:srgbClr val="42568D"/>
                </a:solidFill>
                <a:latin typeface="Arial" charset="0"/>
                <a:cs typeface="Arial" charset="0"/>
              </a:rPr>
              <a:t>      </a:t>
            </a:r>
            <a:r>
              <a:rPr lang="en-US" sz="1800" i="1" dirty="0" err="1">
                <a:solidFill>
                  <a:srgbClr val="42568D"/>
                </a:solidFill>
                <a:latin typeface="Arial" charset="0"/>
                <a:cs typeface="Arial" charset="0"/>
              </a:rPr>
              <a:t>dy</a:t>
            </a:r>
            <a:r>
              <a:rPr lang="en-US" sz="1800" i="1" dirty="0">
                <a:solidFill>
                  <a:srgbClr val="42568D"/>
                </a:solidFill>
                <a:latin typeface="Arial" charset="0"/>
                <a:cs typeface="Arial" charset="0"/>
              </a:rPr>
              <a:t> = R</a:t>
            </a:r>
            <a:r>
              <a:rPr lang="en-US" sz="1800" i="1" baseline="-25000" dirty="0">
                <a:solidFill>
                  <a:srgbClr val="42568D"/>
                </a:solidFill>
                <a:latin typeface="Arial" charset="0"/>
                <a:cs typeface="Arial" charset="0"/>
              </a:rPr>
              <a:t>e</a:t>
            </a:r>
            <a:r>
              <a:rPr lang="en-US" sz="1800" i="1" dirty="0">
                <a:solidFill>
                  <a:srgbClr val="42568D"/>
                </a:solidFill>
                <a:latin typeface="Arial" charset="0"/>
                <a:cs typeface="Arial" charset="0"/>
              </a:rPr>
              <a:t>d </a:t>
            </a:r>
            <a:r>
              <a:rPr lang="el-GR" sz="1800" i="1" dirty="0">
                <a:solidFill>
                  <a:srgbClr val="42568D"/>
                </a:solidFill>
                <a:latin typeface="Arial" charset="0"/>
                <a:cs typeface="Arial" charset="0"/>
              </a:rPr>
              <a:t>φ</a:t>
            </a:r>
          </a:p>
        </p:txBody>
      </p:sp>
    </p:spTree>
    <p:extLst>
      <p:ext uri="{BB962C8B-B14F-4D97-AF65-F5344CB8AC3E}">
        <p14:creationId xmlns:p14="http://schemas.microsoft.com/office/powerpoint/2010/main" val="3634709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798CEDE-2DAE-F348-9618-797E963E8441}" type="slidenum">
              <a:rPr lang="en-US" sz="1400"/>
              <a:pPr/>
              <a:t>14</a:t>
            </a:fld>
            <a:endParaRPr lang="en-US" sz="1400"/>
          </a:p>
        </p:txBody>
      </p:sp>
      <p:sp>
        <p:nvSpPr>
          <p:cNvPr id="3789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CTM Coordinate Systems</a:t>
            </a:r>
          </a:p>
        </p:txBody>
      </p:sp>
      <p:sp>
        <p:nvSpPr>
          <p:cNvPr id="37891" name="Rectangle 3"/>
          <p:cNvSpPr>
            <a:spLocks noGrp="1" noChangeArrowheads="1"/>
          </p:cNvSpPr>
          <p:nvPr>
            <p:ph type="body" idx="1"/>
          </p:nvPr>
        </p:nvSpPr>
        <p:spPr/>
        <p:txBody>
          <a:bodyPr/>
          <a:lstStyle/>
          <a:p>
            <a:pPr marL="342900" indent="-342900"/>
            <a:r>
              <a:rPr lang="en-US" dirty="0">
                <a:latin typeface="Arial" charset="0"/>
                <a:ea typeface="ＭＳ Ｐゴシック" charset="0"/>
                <a:cs typeface="ＭＳ Ｐゴシック" charset="0"/>
              </a:rPr>
              <a:t>Vertical grids extend from the surface to 10 km</a:t>
            </a:r>
          </a:p>
          <a:p>
            <a:pPr marL="342900" indent="-342900"/>
            <a:r>
              <a:rPr lang="en-US" dirty="0">
                <a:solidFill>
                  <a:srgbClr val="22228B"/>
                </a:solidFill>
                <a:latin typeface="Arial" charset="0"/>
                <a:ea typeface="ＭＳ Ｐゴシック" charset="0"/>
                <a:cs typeface="ＭＳ Ｐゴシック" charset="0"/>
              </a:rPr>
              <a:t>Altitude coordinate: </a:t>
            </a:r>
            <a:r>
              <a:rPr lang="en-US" dirty="0">
                <a:latin typeface="Arial" charset="0"/>
                <a:ea typeface="ＭＳ Ｐゴシック" charset="0"/>
                <a:cs typeface="ＭＳ Ｐゴシック" charset="0"/>
              </a:rPr>
              <a:t>layers are defined as surfaces of constant height with variable pressure</a:t>
            </a:r>
          </a:p>
          <a:p>
            <a:pPr marL="342900" indent="-342900"/>
            <a:r>
              <a:rPr lang="en-US" dirty="0">
                <a:solidFill>
                  <a:srgbClr val="22228B"/>
                </a:solidFill>
                <a:latin typeface="Arial" charset="0"/>
                <a:ea typeface="ＭＳ Ｐゴシック" charset="0"/>
                <a:cs typeface="ＭＳ Ｐゴシック" charset="0"/>
              </a:rPr>
              <a:t>Pressure coordinate: </a:t>
            </a:r>
            <a:r>
              <a:rPr lang="en-US" dirty="0">
                <a:latin typeface="Arial" charset="0"/>
                <a:ea typeface="ＭＳ Ｐゴシック" charset="0"/>
                <a:cs typeface="ＭＳ Ｐゴシック" charset="0"/>
              </a:rPr>
              <a:t>layers are defined as surfaces of constant pressure with variable height</a:t>
            </a:r>
          </a:p>
          <a:p>
            <a:pPr marL="342900" indent="-342900"/>
            <a:r>
              <a:rPr lang="en-US" dirty="0">
                <a:solidFill>
                  <a:srgbClr val="22228B"/>
                </a:solidFill>
                <a:latin typeface="Arial" charset="0"/>
                <a:ea typeface="ＭＳ Ｐゴシック" charset="0"/>
                <a:cs typeface="ＭＳ Ｐゴシック" charset="0"/>
              </a:rPr>
              <a:t>Sigma-pressure coordinate: </a:t>
            </a:r>
            <a:r>
              <a:rPr lang="en-US" dirty="0">
                <a:latin typeface="Arial" charset="0"/>
                <a:ea typeface="ＭＳ Ｐゴシック" charset="0"/>
                <a:cs typeface="ＭＳ Ｐゴシック" charset="0"/>
              </a:rPr>
              <a:t>layers defined as surfaces of constant </a:t>
            </a:r>
            <a:r>
              <a:rPr lang="el-GR" dirty="0">
                <a:latin typeface="Arial" charset="0"/>
                <a:ea typeface="ＭＳ Ｐゴシック" charset="0"/>
                <a:cs typeface="ＭＳ Ｐゴシック" charset="0"/>
              </a:rPr>
              <a:t>σ</a:t>
            </a:r>
            <a:r>
              <a:rPr lang="en-US" dirty="0">
                <a:latin typeface="Arial" charset="0"/>
                <a:ea typeface="ＭＳ Ｐゴシック" charset="0"/>
                <a:cs typeface="ＭＳ Ｐゴシック" charset="0"/>
              </a:rPr>
              <a:t>, where</a:t>
            </a:r>
            <a:endParaRPr lang="el-GR" dirty="0">
              <a:latin typeface="Arial" charset="0"/>
              <a:ea typeface="ＭＳ Ｐゴシック" charset="0"/>
              <a:cs typeface="ＭＳ Ｐゴシック" charset="0"/>
            </a:endParaRPr>
          </a:p>
        </p:txBody>
      </p:sp>
      <p:grpSp>
        <p:nvGrpSpPr>
          <p:cNvPr id="37892" name="Group 4"/>
          <p:cNvGrpSpPr>
            <a:grpSpLocks/>
          </p:cNvGrpSpPr>
          <p:nvPr/>
        </p:nvGrpSpPr>
        <p:grpSpPr bwMode="auto">
          <a:xfrm>
            <a:off x="3101975" y="5295900"/>
            <a:ext cx="2667000" cy="671513"/>
            <a:chOff x="1872" y="3312"/>
            <a:chExt cx="1680" cy="423"/>
          </a:xfrm>
        </p:grpSpPr>
        <p:sp>
          <p:nvSpPr>
            <p:cNvPr id="224261" name="Text Box 5"/>
            <p:cNvSpPr txBox="1">
              <a:spLocks noChangeArrowheads="1"/>
            </p:cNvSpPr>
            <p:nvPr/>
          </p:nvSpPr>
          <p:spPr bwMode="auto">
            <a:xfrm>
              <a:off x="2256" y="3312"/>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b="1" i="1">
                  <a:solidFill>
                    <a:srgbClr val="262699"/>
                  </a:solidFill>
                  <a:latin typeface="Arial" charset="0"/>
                  <a:cs typeface="Arial" charset="0"/>
                </a:rPr>
                <a:t>p</a:t>
              </a:r>
              <a:r>
                <a:rPr lang="en-US" sz="1800" b="1" i="1" baseline="-25000">
                  <a:solidFill>
                    <a:srgbClr val="262699"/>
                  </a:solidFill>
                  <a:latin typeface="Arial" charset="0"/>
                  <a:cs typeface="Arial" charset="0"/>
                </a:rPr>
                <a:t>a</a:t>
              </a:r>
              <a:r>
                <a:rPr lang="en-US" sz="1800" b="1" i="1">
                  <a:solidFill>
                    <a:srgbClr val="262699"/>
                  </a:solidFill>
                  <a:latin typeface="Arial" charset="0"/>
                  <a:cs typeface="Arial" charset="0"/>
                </a:rPr>
                <a:t> – p</a:t>
              </a:r>
              <a:r>
                <a:rPr lang="en-US" sz="1800" b="1" i="1" baseline="-25000">
                  <a:solidFill>
                    <a:srgbClr val="262699"/>
                  </a:solidFill>
                  <a:latin typeface="Arial" charset="0"/>
                  <a:cs typeface="Arial" charset="0"/>
                </a:rPr>
                <a:t>a,top</a:t>
              </a:r>
            </a:p>
          </p:txBody>
        </p:sp>
        <p:sp>
          <p:nvSpPr>
            <p:cNvPr id="224262" name="Text Box 6"/>
            <p:cNvSpPr txBox="1">
              <a:spLocks noChangeArrowheads="1"/>
            </p:cNvSpPr>
            <p:nvPr/>
          </p:nvSpPr>
          <p:spPr bwMode="auto">
            <a:xfrm>
              <a:off x="2208" y="3504"/>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b="1" i="1">
                  <a:solidFill>
                    <a:srgbClr val="262699"/>
                  </a:solidFill>
                  <a:latin typeface="Arial" charset="0"/>
                  <a:cs typeface="Arial" charset="0"/>
                </a:rPr>
                <a:t>p</a:t>
              </a:r>
              <a:r>
                <a:rPr lang="en-US" sz="1800" b="1" i="1" baseline="-25000">
                  <a:solidFill>
                    <a:srgbClr val="262699"/>
                  </a:solidFill>
                  <a:latin typeface="Arial" charset="0"/>
                  <a:cs typeface="Arial" charset="0"/>
                </a:rPr>
                <a:t>a, surf</a:t>
              </a:r>
              <a:r>
                <a:rPr lang="en-US" sz="1800" b="1" i="1">
                  <a:solidFill>
                    <a:srgbClr val="262699"/>
                  </a:solidFill>
                  <a:latin typeface="Arial" charset="0"/>
                  <a:cs typeface="Arial" charset="0"/>
                </a:rPr>
                <a:t> - p</a:t>
              </a:r>
              <a:r>
                <a:rPr lang="en-US" sz="1800" b="1" i="1" baseline="-25000">
                  <a:solidFill>
                    <a:srgbClr val="262699"/>
                  </a:solidFill>
                  <a:latin typeface="Arial" charset="0"/>
                  <a:cs typeface="Arial" charset="0"/>
                </a:rPr>
                <a:t>a,top</a:t>
              </a:r>
            </a:p>
          </p:txBody>
        </p:sp>
        <p:sp>
          <p:nvSpPr>
            <p:cNvPr id="224263" name="Line 7"/>
            <p:cNvSpPr>
              <a:spLocks noChangeShapeType="1"/>
            </p:cNvSpPr>
            <p:nvPr/>
          </p:nvSpPr>
          <p:spPr bwMode="auto">
            <a:xfrm>
              <a:off x="2256" y="3552"/>
              <a:ext cx="7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1">
                <a:solidFill>
                  <a:srgbClr val="262699"/>
                </a:solidFill>
              </a:endParaRPr>
            </a:p>
          </p:txBody>
        </p:sp>
        <p:sp>
          <p:nvSpPr>
            <p:cNvPr id="224264" name="Text Box 8"/>
            <p:cNvSpPr txBox="1">
              <a:spLocks noChangeArrowheads="1"/>
            </p:cNvSpPr>
            <p:nvPr/>
          </p:nvSpPr>
          <p:spPr bwMode="auto">
            <a:xfrm>
              <a:off x="1872" y="345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b="1">
                  <a:solidFill>
                    <a:srgbClr val="262699"/>
                  </a:solidFill>
                  <a:latin typeface="Arial" charset="0"/>
                  <a:cs typeface="Arial" charset="0"/>
                </a:rPr>
                <a:t>σ</a:t>
              </a:r>
              <a:r>
                <a:rPr lang="en-US" sz="1800" b="1">
                  <a:solidFill>
                    <a:srgbClr val="262699"/>
                  </a:solidFill>
                  <a:latin typeface="Arial" charset="0"/>
                  <a:cs typeface="Arial" charset="0"/>
                </a:rPr>
                <a:t> =</a:t>
              </a:r>
            </a:p>
          </p:txBody>
        </p:sp>
      </p:grpSp>
      <p:sp>
        <p:nvSpPr>
          <p:cNvPr id="224265" name="Text Box 9"/>
          <p:cNvSpPr txBox="1">
            <a:spLocks noChangeArrowheads="1"/>
          </p:cNvSpPr>
          <p:nvPr/>
        </p:nvSpPr>
        <p:spPr bwMode="auto">
          <a:xfrm>
            <a:off x="5308600" y="54911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a:latin typeface="Arial" charset="0"/>
                <a:cs typeface="Arial" charset="0"/>
              </a:rPr>
              <a:t>(0,1)</a:t>
            </a:r>
          </a:p>
        </p:txBody>
      </p:sp>
    </p:spTree>
    <p:extLst>
      <p:ext uri="{BB962C8B-B14F-4D97-AF65-F5344CB8AC3E}">
        <p14:creationId xmlns:p14="http://schemas.microsoft.com/office/powerpoint/2010/main" val="621297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18EC1F-529E-9F42-B592-017ABB2FC499}" type="slidenum">
              <a:rPr lang="en-US" sz="1400"/>
              <a:pPr/>
              <a:t>15</a:t>
            </a:fld>
            <a:endParaRPr lang="en-US" sz="1400"/>
          </a:p>
        </p:txBody>
      </p:sp>
      <p:sp>
        <p:nvSpPr>
          <p:cNvPr id="38914"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CMAQ Basics</a:t>
            </a:r>
          </a:p>
        </p:txBody>
      </p:sp>
      <p:sp>
        <p:nvSpPr>
          <p:cNvPr id="38915" name="Rectangle 3"/>
          <p:cNvSpPr>
            <a:spLocks noGrp="1" noChangeArrowheads="1"/>
          </p:cNvSpPr>
          <p:nvPr>
            <p:ph type="body" idx="1"/>
          </p:nvPr>
        </p:nvSpPr>
        <p:spPr>
          <a:xfrm>
            <a:off x="1295400" y="1981200"/>
            <a:ext cx="7162800" cy="4114800"/>
          </a:xfrm>
          <a:noFill/>
        </p:spPr>
        <p:txBody>
          <a:bodyPr/>
          <a:lstStyle/>
          <a:p>
            <a:r>
              <a:rPr lang="en-US">
                <a:latin typeface="Arial" charset="0"/>
                <a:ea typeface="ＭＳ Ｐゴシック" charset="0"/>
                <a:cs typeface="ＭＳ Ｐゴシック" charset="0"/>
              </a:rPr>
              <a:t>Definitions &amp; Acronyms</a:t>
            </a:r>
          </a:p>
          <a:p>
            <a:r>
              <a:rPr lang="en-US">
                <a:latin typeface="Arial" charset="0"/>
                <a:ea typeface="ＭＳ Ｐゴシック" charset="0"/>
                <a:cs typeface="ＭＳ Ｐゴシック" charset="0"/>
              </a:rPr>
              <a:t>CMAQ Basics</a:t>
            </a:r>
          </a:p>
          <a:p>
            <a:r>
              <a:rPr lang="en-US">
                <a:latin typeface="Arial" charset="0"/>
                <a:ea typeface="ＭＳ Ｐゴシック" charset="0"/>
                <a:cs typeface="ＭＳ Ｐゴシック" charset="0"/>
              </a:rPr>
              <a:t>CMAQ Modules</a:t>
            </a:r>
          </a:p>
          <a:p>
            <a:r>
              <a:rPr lang="en-US">
                <a:latin typeface="Arial" charset="0"/>
                <a:ea typeface="ＭＳ Ｐゴシック" charset="0"/>
                <a:cs typeface="ＭＳ Ｐゴシック" charset="0"/>
              </a:rPr>
              <a:t>CMAQ Scripts</a:t>
            </a:r>
          </a:p>
        </p:txBody>
      </p:sp>
    </p:spTree>
    <p:extLst>
      <p:ext uri="{BB962C8B-B14F-4D97-AF65-F5344CB8AC3E}">
        <p14:creationId xmlns:p14="http://schemas.microsoft.com/office/powerpoint/2010/main" val="2313582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45F5830-41DD-0B4D-8CEF-6400A8824C2A}" type="slidenum">
              <a:rPr lang="en-US" sz="1400"/>
              <a:pPr/>
              <a:t>16</a:t>
            </a:fld>
            <a:endParaRPr lang="en-US" sz="1400"/>
          </a:p>
        </p:txBody>
      </p:sp>
      <p:sp>
        <p:nvSpPr>
          <p:cNvPr id="4096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Definitions &amp; Acronyms</a:t>
            </a:r>
            <a:endParaRPr lang="en-US" sz="2400">
              <a:latin typeface="Arial" charset="0"/>
              <a:ea typeface="ＭＳ Ｐゴシック" charset="0"/>
              <a:cs typeface="ＭＳ Ｐゴシック" charset="0"/>
            </a:endParaRPr>
          </a:p>
        </p:txBody>
      </p:sp>
      <p:sp>
        <p:nvSpPr>
          <p:cNvPr id="40963" name="Rectangle 3"/>
          <p:cNvSpPr>
            <a:spLocks noGrp="1" noChangeArrowheads="1"/>
          </p:cNvSpPr>
          <p:nvPr>
            <p:ph type="body" idx="1"/>
          </p:nvPr>
        </p:nvSpPr>
        <p:spPr>
          <a:xfrm>
            <a:off x="517525" y="1981200"/>
            <a:ext cx="8123238" cy="4114800"/>
          </a:xfrm>
        </p:spPr>
        <p:txBody>
          <a:bodyPr/>
          <a:lstStyle/>
          <a:p>
            <a:r>
              <a:rPr lang="en-US" u="sng" dirty="0">
                <a:latin typeface="Arial" charset="0"/>
                <a:ea typeface="ＭＳ Ｐゴシック" charset="0"/>
                <a:cs typeface="ＭＳ Ｐゴシック" charset="0"/>
              </a:rPr>
              <a:t>SMOKE</a:t>
            </a:r>
            <a:r>
              <a:rPr lang="en-US" dirty="0">
                <a:latin typeface="Arial" charset="0"/>
                <a:ea typeface="ＭＳ Ｐゴシック" charset="0"/>
                <a:cs typeface="ＭＳ Ｐゴシック" charset="0"/>
              </a:rPr>
              <a:t>: Sparse Matrix Operator Kernel Emission processing system</a:t>
            </a:r>
            <a:endParaRPr lang="en-US" u="sng" dirty="0">
              <a:latin typeface="Arial" charset="0"/>
              <a:ea typeface="ＭＳ Ｐゴシック" charset="0"/>
              <a:cs typeface="ＭＳ Ｐゴシック" charset="0"/>
            </a:endParaRPr>
          </a:p>
          <a:p>
            <a:r>
              <a:rPr lang="en-US" u="sng" dirty="0">
                <a:latin typeface="Arial" charset="0"/>
                <a:ea typeface="ＭＳ Ｐゴシック" charset="0"/>
                <a:cs typeface="ＭＳ Ｐゴシック" charset="0"/>
              </a:rPr>
              <a:t>CCTM</a:t>
            </a:r>
            <a:r>
              <a:rPr lang="en-US" dirty="0">
                <a:latin typeface="Arial" charset="0"/>
                <a:ea typeface="ＭＳ Ｐゴシック" charset="0"/>
                <a:cs typeface="ＭＳ Ｐゴシック" charset="0"/>
              </a:rPr>
              <a:t>: CMAQ Chemical Transport Model</a:t>
            </a:r>
          </a:p>
          <a:p>
            <a:r>
              <a:rPr lang="en-US" u="sng" dirty="0">
                <a:latin typeface="Arial" charset="0"/>
                <a:ea typeface="ＭＳ Ｐゴシック" charset="0"/>
                <a:cs typeface="ＭＳ Ｐゴシック" charset="0"/>
              </a:rPr>
              <a:t>BCON</a:t>
            </a:r>
            <a:r>
              <a:rPr lang="en-US" dirty="0">
                <a:latin typeface="Arial" charset="0"/>
                <a:ea typeface="ＭＳ Ｐゴシック" charset="0"/>
                <a:cs typeface="ＭＳ Ｐゴシック" charset="0"/>
              </a:rPr>
              <a:t>: Boundary Conditions processor</a:t>
            </a:r>
          </a:p>
          <a:p>
            <a:r>
              <a:rPr lang="en-US" u="sng" dirty="0">
                <a:latin typeface="Arial" charset="0"/>
                <a:ea typeface="ＭＳ Ｐゴシック" charset="0"/>
                <a:cs typeface="ＭＳ Ｐゴシック" charset="0"/>
              </a:rPr>
              <a:t>ICON</a:t>
            </a:r>
            <a:r>
              <a:rPr lang="en-US" dirty="0">
                <a:latin typeface="Arial" charset="0"/>
                <a:ea typeface="ＭＳ Ｐゴシック" charset="0"/>
                <a:cs typeface="ＭＳ Ｐゴシック" charset="0"/>
              </a:rPr>
              <a:t>: Initial Conditions processor</a:t>
            </a:r>
          </a:p>
          <a:p>
            <a:r>
              <a:rPr lang="en-US" u="sng" dirty="0">
                <a:latin typeface="Arial" charset="0"/>
                <a:ea typeface="ＭＳ Ｐゴシック" charset="0"/>
                <a:cs typeface="ＭＳ Ｐゴシック" charset="0"/>
              </a:rPr>
              <a:t>JPROC</a:t>
            </a:r>
            <a:r>
              <a:rPr lang="en-US" dirty="0">
                <a:latin typeface="Arial" charset="0"/>
                <a:ea typeface="ＭＳ Ｐゴシック" charset="0"/>
                <a:cs typeface="ＭＳ Ｐゴシック" charset="0"/>
              </a:rPr>
              <a:t>: Photolysis rates processor</a:t>
            </a:r>
          </a:p>
          <a:p>
            <a:r>
              <a:rPr lang="en-US" u="sng" dirty="0">
                <a:latin typeface="Arial" charset="0"/>
                <a:ea typeface="ＭＳ Ｐゴシック" charset="0"/>
                <a:cs typeface="ＭＳ Ｐゴシック" charset="0"/>
              </a:rPr>
              <a:t>MCIP</a:t>
            </a:r>
            <a:r>
              <a:rPr lang="en-US" dirty="0">
                <a:latin typeface="Arial" charset="0"/>
                <a:ea typeface="ＭＳ Ｐゴシック" charset="0"/>
                <a:cs typeface="ＭＳ Ｐゴシック" charset="0"/>
              </a:rPr>
              <a:t>: Meteorology Chemistry Interface Processor</a:t>
            </a:r>
          </a:p>
          <a:p>
            <a:r>
              <a:rPr lang="en-US" u="sng" dirty="0">
                <a:latin typeface="Arial" charset="0"/>
                <a:ea typeface="ＭＳ Ｐゴシック" charset="0"/>
                <a:cs typeface="ＭＳ Ｐゴシック" charset="0"/>
              </a:rPr>
              <a:t>CB05cl</a:t>
            </a:r>
            <a:r>
              <a:rPr lang="en-US" dirty="0">
                <a:latin typeface="Arial" charset="0"/>
                <a:ea typeface="ＭＳ Ｐゴシック" charset="0"/>
                <a:cs typeface="ＭＳ Ｐゴシック" charset="0"/>
              </a:rPr>
              <a:t>: Carbon Bond version 2005 chemical mechanism with chlorine chemistry</a:t>
            </a:r>
          </a:p>
        </p:txBody>
      </p:sp>
    </p:spTree>
    <p:extLst>
      <p:ext uri="{BB962C8B-B14F-4D97-AF65-F5344CB8AC3E}">
        <p14:creationId xmlns:p14="http://schemas.microsoft.com/office/powerpoint/2010/main" val="26652735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FD7497F-05D0-0343-A946-7DEF4951BF1E}" type="slidenum">
              <a:rPr lang="en-US" sz="1400"/>
              <a:pPr/>
              <a:t>17</a:t>
            </a:fld>
            <a:endParaRPr lang="en-US" sz="1400"/>
          </a:p>
        </p:txBody>
      </p:sp>
      <p:sp>
        <p:nvSpPr>
          <p:cNvPr id="43010"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CMAQ Basics</a:t>
            </a:r>
          </a:p>
        </p:txBody>
      </p:sp>
      <p:sp>
        <p:nvSpPr>
          <p:cNvPr id="43011" name="Rectangle 3"/>
          <p:cNvSpPr>
            <a:spLocks noGrp="1" noChangeArrowheads="1"/>
          </p:cNvSpPr>
          <p:nvPr>
            <p:ph type="body" idx="1"/>
          </p:nvPr>
        </p:nvSpPr>
        <p:spPr>
          <a:xfrm>
            <a:off x="609600" y="1644650"/>
            <a:ext cx="8077200" cy="4603750"/>
          </a:xfrm>
          <a:noFill/>
        </p:spPr>
        <p:txBody>
          <a:bodyPr/>
          <a:lstStyle/>
          <a:p>
            <a:pPr>
              <a:lnSpc>
                <a:spcPct val="70000"/>
              </a:lnSpc>
            </a:pPr>
            <a:r>
              <a:rPr lang="en-US" dirty="0">
                <a:latin typeface="Arial" charset="0"/>
                <a:ea typeface="ＭＳ Ｐゴシック" charset="0"/>
                <a:cs typeface="ＭＳ Ｐゴシック" charset="0"/>
              </a:rPr>
              <a:t>CMAQ designed under the community modeling paradigm:</a:t>
            </a:r>
          </a:p>
          <a:p>
            <a:pPr lvl="1">
              <a:lnSpc>
                <a:spcPct val="70000"/>
              </a:lnSpc>
            </a:pPr>
            <a:r>
              <a:rPr lang="en-US" dirty="0">
                <a:latin typeface="Arial" charset="0"/>
                <a:ea typeface="ＭＳ Ｐゴシック" charset="0"/>
              </a:rPr>
              <a:t>Modular</a:t>
            </a:r>
          </a:p>
          <a:p>
            <a:pPr lvl="1">
              <a:lnSpc>
                <a:spcPct val="70000"/>
              </a:lnSpc>
            </a:pPr>
            <a:r>
              <a:rPr lang="en-US" dirty="0" err="1">
                <a:latin typeface="Arial" charset="0"/>
                <a:ea typeface="ＭＳ Ｐゴシック" charset="0"/>
              </a:rPr>
              <a:t>Multiscale</a:t>
            </a:r>
            <a:endParaRPr lang="en-US" dirty="0">
              <a:latin typeface="Arial" charset="0"/>
              <a:ea typeface="ＭＳ Ｐゴシック" charset="0"/>
            </a:endParaRPr>
          </a:p>
          <a:p>
            <a:pPr lvl="1">
              <a:lnSpc>
                <a:spcPct val="70000"/>
              </a:lnSpc>
            </a:pPr>
            <a:r>
              <a:rPr lang="en-US" dirty="0">
                <a:latin typeface="Arial" charset="0"/>
                <a:ea typeface="ＭＳ Ｐゴシック" charset="0"/>
              </a:rPr>
              <a:t>One-atmosphere</a:t>
            </a:r>
          </a:p>
          <a:p>
            <a:pPr lvl="1">
              <a:lnSpc>
                <a:spcPct val="70000"/>
              </a:lnSpc>
            </a:pPr>
            <a:r>
              <a:rPr lang="en-US" dirty="0">
                <a:latin typeface="Arial" charset="0"/>
                <a:ea typeface="ＭＳ Ｐゴシック" charset="0"/>
              </a:rPr>
              <a:t>Portable</a:t>
            </a:r>
          </a:p>
          <a:p>
            <a:pPr lvl="1">
              <a:lnSpc>
                <a:spcPct val="70000"/>
              </a:lnSpc>
            </a:pPr>
            <a:r>
              <a:rPr lang="en-US" dirty="0">
                <a:latin typeface="Arial" charset="0"/>
                <a:ea typeface="ＭＳ Ｐゴシック" charset="0"/>
              </a:rPr>
              <a:t>Accessible</a:t>
            </a:r>
          </a:p>
          <a:p>
            <a:pPr>
              <a:lnSpc>
                <a:spcPct val="70000"/>
              </a:lnSpc>
            </a:pPr>
            <a:r>
              <a:rPr lang="en-US" dirty="0">
                <a:latin typeface="Arial" charset="0"/>
                <a:ea typeface="ＭＳ Ｐゴシック" charset="0"/>
                <a:cs typeface="ＭＳ Ｐゴシック" charset="0"/>
              </a:rPr>
              <a:t>Can model from urban (few km) to regional (hundreds of kilometers) to inter-continental (thousands of kilometers) scales of transport</a:t>
            </a:r>
          </a:p>
          <a:p>
            <a:pPr>
              <a:lnSpc>
                <a:spcPct val="70000"/>
              </a:lnSpc>
            </a:pPr>
            <a:r>
              <a:rPr lang="en-US" dirty="0">
                <a:latin typeface="Arial" charset="0"/>
                <a:ea typeface="ＭＳ Ｐゴシック" charset="0"/>
                <a:cs typeface="ＭＳ Ｐゴシック" charset="0"/>
              </a:rPr>
              <a:t>Tropospheric O</a:t>
            </a:r>
            <a:r>
              <a:rPr lang="en-US" baseline="-25000" dirty="0">
                <a:latin typeface="Arial" charset="0"/>
                <a:ea typeface="ＭＳ Ｐゴシック" charset="0"/>
                <a:cs typeface="ＭＳ Ｐゴシック" charset="0"/>
              </a:rPr>
              <a:t>3</a:t>
            </a:r>
            <a:r>
              <a:rPr lang="en-US" dirty="0">
                <a:latin typeface="Arial" charset="0"/>
                <a:ea typeface="ＭＳ Ｐゴシック" charset="0"/>
                <a:cs typeface="ＭＳ Ｐゴシック" charset="0"/>
              </a:rPr>
              <a:t>, acid deposition, visibility, particulate matter, toxics, mercury</a:t>
            </a:r>
          </a:p>
          <a:p>
            <a:pPr>
              <a:lnSpc>
                <a:spcPct val="70000"/>
              </a:lnSpc>
            </a:pPr>
            <a:r>
              <a:rPr lang="en-US" dirty="0">
                <a:latin typeface="Arial" charset="0"/>
                <a:ea typeface="ＭＳ Ｐゴシック" charset="0"/>
                <a:cs typeface="ＭＳ Ｐゴシック" charset="0"/>
              </a:rPr>
              <a:t>Requires inputs from emissions and meteorology models, initial and boundary conditions</a:t>
            </a:r>
          </a:p>
          <a:p>
            <a:pPr>
              <a:lnSpc>
                <a:spcPct val="70000"/>
              </a:lnSpc>
            </a:pPr>
            <a:r>
              <a:rPr lang="en-US" dirty="0">
                <a:latin typeface="Arial" charset="0"/>
                <a:ea typeface="ＭＳ Ｐゴシック" charset="0"/>
                <a:cs typeface="ＭＳ Ｐゴシック" charset="0"/>
              </a:rPr>
              <a:t>CMAQ = Chemical Transport Model + preprocessors</a:t>
            </a:r>
          </a:p>
        </p:txBody>
      </p:sp>
    </p:spTree>
    <p:extLst>
      <p:ext uri="{BB962C8B-B14F-4D97-AF65-F5344CB8AC3E}">
        <p14:creationId xmlns:p14="http://schemas.microsoft.com/office/powerpoint/2010/main" val="294231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22D4124-D9FF-CE49-9876-2DF035777EE1}" type="slidenum">
              <a:rPr lang="en-US" sz="1400"/>
              <a:pPr/>
              <a:t>18</a:t>
            </a:fld>
            <a:endParaRPr lang="en-US" sz="1400"/>
          </a:p>
        </p:txBody>
      </p:sp>
      <p:sp>
        <p:nvSpPr>
          <p:cNvPr id="45058"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CMAQ Modules</a:t>
            </a:r>
          </a:p>
        </p:txBody>
      </p:sp>
      <p:sp>
        <p:nvSpPr>
          <p:cNvPr id="45059" name="Rectangle 3"/>
          <p:cNvSpPr>
            <a:spLocks noGrp="1" noChangeArrowheads="1"/>
          </p:cNvSpPr>
          <p:nvPr>
            <p:ph type="body" idx="1"/>
          </p:nvPr>
        </p:nvSpPr>
        <p:spPr>
          <a:xfrm>
            <a:off x="1219200" y="1644650"/>
            <a:ext cx="7239000" cy="4114800"/>
          </a:xfrm>
          <a:noFill/>
        </p:spPr>
        <p:txBody>
          <a:bodyPr/>
          <a:lstStyle/>
          <a:p>
            <a:r>
              <a:rPr lang="en-US" sz="2800" dirty="0">
                <a:latin typeface="Arial" charset="0"/>
                <a:ea typeface="ＭＳ Ｐゴシック" charset="0"/>
                <a:cs typeface="ＭＳ Ｐゴシック" charset="0"/>
              </a:rPr>
              <a:t>ICON</a:t>
            </a:r>
          </a:p>
          <a:p>
            <a:r>
              <a:rPr lang="en-US" sz="2800" dirty="0">
                <a:latin typeface="Arial" charset="0"/>
                <a:ea typeface="ＭＳ Ｐゴシック" charset="0"/>
                <a:cs typeface="ＭＳ Ｐゴシック" charset="0"/>
              </a:rPr>
              <a:t>BCON</a:t>
            </a:r>
          </a:p>
          <a:p>
            <a:r>
              <a:rPr lang="en-US" sz="2800" dirty="0">
                <a:latin typeface="Arial" charset="0"/>
                <a:ea typeface="ＭＳ Ｐゴシック" charset="0"/>
                <a:cs typeface="ＭＳ Ｐゴシック" charset="0"/>
              </a:rPr>
              <a:t>JPROC</a:t>
            </a:r>
          </a:p>
          <a:p>
            <a:r>
              <a:rPr lang="en-US" sz="2800" dirty="0" err="1" smtClean="0">
                <a:latin typeface="Arial" charset="0"/>
                <a:ea typeface="ＭＳ Ｐゴシック" charset="0"/>
                <a:cs typeface="ＭＳ Ｐゴシック" charset="0"/>
              </a:rPr>
              <a:t>LNOx</a:t>
            </a:r>
            <a:endParaRPr lang="en-US" sz="28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MCIP</a:t>
            </a:r>
            <a:endParaRPr lang="en-US" sz="28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CCTM</a:t>
            </a:r>
          </a:p>
        </p:txBody>
      </p:sp>
    </p:spTree>
    <p:extLst>
      <p:ext uri="{BB962C8B-B14F-4D97-AF65-F5344CB8AC3E}">
        <p14:creationId xmlns:p14="http://schemas.microsoft.com/office/powerpoint/2010/main" val="3088518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756AE9F-D89E-1144-B691-6C33C5F24AC7}" type="slidenum">
              <a:rPr lang="en-US" sz="1400"/>
              <a:pPr/>
              <a:t>19</a:t>
            </a:fld>
            <a:endParaRPr lang="en-US" sz="1400"/>
          </a:p>
        </p:txBody>
      </p:sp>
      <p:sp>
        <p:nvSpPr>
          <p:cNvPr id="4710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ICON </a:t>
            </a:r>
            <a:r>
              <a:rPr lang="en-US" sz="1600">
                <a:latin typeface="Arial" charset="0"/>
                <a:ea typeface="ＭＳ Ｐゴシック" charset="0"/>
                <a:cs typeface="ＭＳ Ｐゴシック" charset="0"/>
              </a:rPr>
              <a:t>(1)</a:t>
            </a:r>
          </a:p>
        </p:txBody>
      </p:sp>
      <p:sp>
        <p:nvSpPr>
          <p:cNvPr id="47107" name="Rectangle 3"/>
          <p:cNvSpPr>
            <a:spLocks noGrp="1" noChangeArrowheads="1"/>
          </p:cNvSpPr>
          <p:nvPr>
            <p:ph type="body" idx="1"/>
          </p:nvPr>
        </p:nvSpPr>
        <p:spPr>
          <a:xfrm>
            <a:off x="685800" y="1828800"/>
            <a:ext cx="7772400" cy="4267200"/>
          </a:xfrm>
        </p:spPr>
        <p:txBody>
          <a:bodyPr/>
          <a:lstStyle/>
          <a:p>
            <a:r>
              <a:rPr lang="en-US">
                <a:latin typeface="Arial" charset="0"/>
                <a:ea typeface="ＭＳ Ｐゴシック" charset="0"/>
                <a:cs typeface="ＭＳ Ｐゴシック" charset="0"/>
              </a:rPr>
              <a:t>ICON is the CMAQ initial conditions preprocessor</a:t>
            </a:r>
          </a:p>
          <a:p>
            <a:r>
              <a:rPr lang="en-US">
                <a:latin typeface="Arial" charset="0"/>
                <a:ea typeface="ＭＳ Ｐゴシック" charset="0"/>
                <a:cs typeface="ＭＳ Ｐゴシック" charset="0"/>
              </a:rPr>
              <a:t>Generates IC</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from:</a:t>
            </a:r>
          </a:p>
          <a:p>
            <a:pPr lvl="1"/>
            <a:r>
              <a:rPr lang="en-US" sz="2400">
                <a:latin typeface="Arial" charset="0"/>
                <a:ea typeface="ＭＳ Ｐゴシック" charset="0"/>
              </a:rPr>
              <a:t>Text-based vertical profiles</a:t>
            </a:r>
          </a:p>
          <a:p>
            <a:pPr lvl="1"/>
            <a:r>
              <a:rPr lang="en-US" sz="2400">
                <a:latin typeface="Arial" charset="0"/>
                <a:ea typeface="ＭＳ Ｐゴシック" charset="0"/>
              </a:rPr>
              <a:t>netCDF CTM output</a:t>
            </a:r>
          </a:p>
          <a:p>
            <a:r>
              <a:rPr lang="en-US">
                <a:latin typeface="Arial" charset="0"/>
                <a:ea typeface="ＭＳ Ｐゴシック" charset="0"/>
                <a:cs typeface="ＭＳ Ｐゴシック" charset="0"/>
              </a:rPr>
              <a:t>Grid windowing</a:t>
            </a:r>
          </a:p>
          <a:p>
            <a:r>
              <a:rPr lang="en-US">
                <a:latin typeface="Arial" charset="0"/>
                <a:ea typeface="ＭＳ Ｐゴシック" charset="0"/>
                <a:cs typeface="ＭＳ Ｐゴシック" charset="0"/>
              </a:rPr>
              <a:t>Default and custom mechanism conversion</a:t>
            </a:r>
          </a:p>
          <a:p>
            <a:r>
              <a:rPr lang="en-US">
                <a:latin typeface="Arial" charset="0"/>
                <a:ea typeface="ＭＳ Ｐゴシック" charset="0"/>
                <a:cs typeface="ＭＳ Ｐゴシック" charset="0"/>
              </a:rPr>
              <a:t>Creates netCDF IC output file</a:t>
            </a:r>
          </a:p>
          <a:p>
            <a:r>
              <a:rPr lang="en-US">
                <a:latin typeface="Arial" charset="0"/>
                <a:ea typeface="ＭＳ Ｐゴシック" charset="0"/>
                <a:cs typeface="ＭＳ Ｐゴシック" charset="0"/>
              </a:rPr>
              <a:t>Example text-based input file:</a:t>
            </a:r>
          </a:p>
        </p:txBody>
      </p:sp>
    </p:spTree>
    <p:extLst>
      <p:ext uri="{BB962C8B-B14F-4D97-AF65-F5344CB8AC3E}">
        <p14:creationId xmlns:p14="http://schemas.microsoft.com/office/powerpoint/2010/main" val="3436793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9CA9366-412A-8041-958B-0A6F97B9594B}" type="slidenum">
              <a:rPr lang="en-US" sz="1400"/>
              <a:pPr/>
              <a:t>2</a:t>
            </a:fld>
            <a:endParaRPr lang="en-US" sz="1400"/>
          </a:p>
        </p:txBody>
      </p:sp>
      <p:sp>
        <p:nvSpPr>
          <p:cNvPr id="21506" name="Rectangle 7"/>
          <p:cNvSpPr>
            <a:spLocks noChangeArrowheads="1"/>
          </p:cNvSpPr>
          <p:nvPr/>
        </p:nvSpPr>
        <p:spPr bwMode="auto">
          <a:xfrm>
            <a:off x="4572000" y="1905000"/>
            <a:ext cx="2514600" cy="4267200"/>
          </a:xfrm>
          <a:prstGeom prst="rect">
            <a:avLst/>
          </a:prstGeom>
          <a:solidFill>
            <a:schemeClr val="accent2">
              <a:alpha val="50195"/>
            </a:schemeClr>
          </a:solidFill>
          <a:ln w="12700">
            <a:solidFill>
              <a:schemeClr val="tx1"/>
            </a:solidFill>
            <a:miter lim="800000"/>
            <a:headEnd type="none" w="sm" len="sm"/>
            <a:tailEnd type="none" w="sm" len="sm"/>
          </a:ln>
        </p:spPr>
        <p:txBody>
          <a:bodyPr wrap="none" anchor="ctr"/>
          <a:lstStyle/>
          <a:p>
            <a:endParaRPr lang="en-US"/>
          </a:p>
        </p:txBody>
      </p:sp>
      <p:sp>
        <p:nvSpPr>
          <p:cNvPr id="21507" name="Rectangle 6"/>
          <p:cNvSpPr>
            <a:spLocks noChangeArrowheads="1"/>
          </p:cNvSpPr>
          <p:nvPr/>
        </p:nvSpPr>
        <p:spPr bwMode="auto">
          <a:xfrm>
            <a:off x="838200" y="4876800"/>
            <a:ext cx="3505200" cy="1295400"/>
          </a:xfrm>
          <a:prstGeom prst="rect">
            <a:avLst/>
          </a:prstGeom>
          <a:solidFill>
            <a:srgbClr val="008000">
              <a:alpha val="50195"/>
            </a:srgbClr>
          </a:solidFill>
          <a:ln w="12700">
            <a:solidFill>
              <a:schemeClr val="tx1"/>
            </a:solidFill>
            <a:miter lim="800000"/>
            <a:headEnd type="none" w="sm" len="sm"/>
            <a:tailEnd type="none" w="sm" len="sm"/>
          </a:ln>
        </p:spPr>
        <p:txBody>
          <a:bodyPr wrap="none" anchor="ctr"/>
          <a:lstStyle/>
          <a:p>
            <a:endParaRPr lang="en-US"/>
          </a:p>
        </p:txBody>
      </p:sp>
      <p:sp>
        <p:nvSpPr>
          <p:cNvPr id="21508" name="Rectangle 5"/>
          <p:cNvSpPr>
            <a:spLocks noChangeArrowheads="1"/>
          </p:cNvSpPr>
          <p:nvPr/>
        </p:nvSpPr>
        <p:spPr bwMode="auto">
          <a:xfrm>
            <a:off x="838200" y="1905000"/>
            <a:ext cx="3505200" cy="2895600"/>
          </a:xfrm>
          <a:prstGeom prst="rect">
            <a:avLst/>
          </a:prstGeom>
          <a:solidFill>
            <a:srgbClr val="99CCFF">
              <a:alpha val="50195"/>
            </a:srgbClr>
          </a:solidFill>
          <a:ln w="12700">
            <a:solidFill>
              <a:schemeClr val="tx1"/>
            </a:solidFill>
            <a:miter lim="800000"/>
            <a:headEnd type="none" w="sm" len="sm"/>
            <a:tailEnd type="none" w="sm" len="sm"/>
          </a:ln>
        </p:spPr>
        <p:txBody>
          <a:bodyPr wrap="none" anchor="ctr"/>
          <a:lstStyle/>
          <a:p>
            <a:endParaRPr lang="en-US"/>
          </a:p>
        </p:txBody>
      </p:sp>
      <p:sp>
        <p:nvSpPr>
          <p:cNvPr id="21509" name="Rectangle 2"/>
          <p:cNvSpPr>
            <a:spLocks noGrp="1" noChangeArrowheads="1"/>
          </p:cNvSpPr>
          <p:nvPr>
            <p:ph type="title"/>
          </p:nvPr>
        </p:nvSpPr>
        <p:spPr>
          <a:noFill/>
        </p:spPr>
        <p:txBody>
          <a:bodyPr/>
          <a:lstStyle/>
          <a:p>
            <a:r>
              <a:rPr lang="en-US" dirty="0">
                <a:latin typeface="Arial" charset="0"/>
                <a:ea typeface="ＭＳ Ｐゴシック" charset="0"/>
                <a:cs typeface="ＭＳ Ｐゴシック" charset="0"/>
              </a:rPr>
              <a:t>Training Overview</a:t>
            </a:r>
          </a:p>
        </p:txBody>
      </p:sp>
      <p:sp>
        <p:nvSpPr>
          <p:cNvPr id="21510" name="Rectangle 3"/>
          <p:cNvSpPr>
            <a:spLocks noGrp="1" noChangeArrowheads="1"/>
          </p:cNvSpPr>
          <p:nvPr>
            <p:ph type="body" idx="1"/>
          </p:nvPr>
        </p:nvSpPr>
        <p:spPr>
          <a:xfrm>
            <a:off x="838200" y="1905000"/>
            <a:ext cx="3657600" cy="4572000"/>
          </a:xfrm>
          <a:noFill/>
        </p:spPr>
        <p:txBody>
          <a:bodyPr/>
          <a:lstStyle/>
          <a:p>
            <a:r>
              <a:rPr lang="en-US" dirty="0">
                <a:latin typeface="Arial" charset="0"/>
                <a:ea typeface="ＭＳ Ｐゴシック" charset="0"/>
                <a:cs typeface="ＭＳ Ｐゴシック" charset="0"/>
              </a:rPr>
              <a:t>AQM overview</a:t>
            </a:r>
          </a:p>
          <a:p>
            <a:r>
              <a:rPr lang="en-US" dirty="0">
                <a:latin typeface="Arial" charset="0"/>
                <a:ea typeface="ＭＳ Ｐゴシック" charset="0"/>
                <a:cs typeface="ＭＳ Ｐゴシック" charset="0"/>
              </a:rPr>
              <a:t>CMAQ basics</a:t>
            </a:r>
          </a:p>
          <a:p>
            <a:r>
              <a:rPr lang="en-US" dirty="0">
                <a:latin typeface="Arial" charset="0"/>
                <a:ea typeface="ＭＳ Ｐゴシック" charset="0"/>
                <a:cs typeface="ＭＳ Ｐゴシック" charset="0"/>
              </a:rPr>
              <a:t>CVS, I/O API, </a:t>
            </a:r>
            <a:r>
              <a:rPr lang="en-US" dirty="0" err="1">
                <a:latin typeface="Arial" charset="0"/>
                <a:ea typeface="ＭＳ Ｐゴシック" charset="0"/>
                <a:cs typeface="ＭＳ Ｐゴシック" charset="0"/>
              </a:rPr>
              <a:t>netCDF</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CMAQ scripts</a:t>
            </a:r>
          </a:p>
          <a:p>
            <a:r>
              <a:rPr lang="en-US" dirty="0">
                <a:latin typeface="Arial" charset="0"/>
                <a:ea typeface="ＭＳ Ｐゴシック" charset="0"/>
                <a:cs typeface="ＭＳ Ｐゴシック" charset="0"/>
              </a:rPr>
              <a:t>CMAQ programs and options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CMAQ </a:t>
            </a:r>
            <a:r>
              <a:rPr lang="en-US" dirty="0" smtClean="0">
                <a:latin typeface="Arial" charset="0"/>
                <a:ea typeface="ＭＳ Ｐゴシック" charset="0"/>
                <a:cs typeface="ＭＳ Ｐゴシック" charset="0"/>
              </a:rPr>
              <a:t>concepts</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Evaluation and QA</a:t>
            </a:r>
          </a:p>
          <a:p>
            <a:pPr>
              <a:buFont typeface="Monotype Sorts" charset="0"/>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21511"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85750">
              <a:lnSpc>
                <a:spcPct val="90000"/>
              </a:lnSpc>
              <a:spcBef>
                <a:spcPct val="30000"/>
              </a:spcBef>
              <a:buClr>
                <a:schemeClr val="accent1"/>
              </a:buClr>
              <a:buSzPct val="75000"/>
              <a:buFont typeface="Monotype Sorts" charset="0"/>
              <a:buChar char="l"/>
            </a:pPr>
            <a:r>
              <a:rPr lang="en-US" b="1" dirty="0">
                <a:latin typeface="Arial" charset="0"/>
              </a:rPr>
              <a:t>Overview lab</a:t>
            </a:r>
          </a:p>
          <a:p>
            <a:pPr marL="285750" indent="-285750">
              <a:lnSpc>
                <a:spcPct val="90000"/>
              </a:lnSpc>
              <a:spcBef>
                <a:spcPct val="30000"/>
              </a:spcBef>
              <a:buClr>
                <a:schemeClr val="accent1"/>
              </a:buClr>
              <a:buSzPct val="75000"/>
              <a:buFont typeface="Monotype Sorts" charset="0"/>
              <a:buChar char="l"/>
            </a:pPr>
            <a:r>
              <a:rPr lang="en-US" b="1" dirty="0">
                <a:latin typeface="Arial" charset="0"/>
              </a:rPr>
              <a:t>MCIP lab</a:t>
            </a:r>
          </a:p>
          <a:p>
            <a:pPr marL="285750" indent="-285750">
              <a:lnSpc>
                <a:spcPct val="90000"/>
              </a:lnSpc>
              <a:spcBef>
                <a:spcPct val="30000"/>
              </a:spcBef>
              <a:buClr>
                <a:schemeClr val="accent1"/>
              </a:buClr>
              <a:buSzPct val="75000"/>
              <a:buFont typeface="Monotype Sorts" charset="0"/>
              <a:buChar char="l"/>
            </a:pPr>
            <a:r>
              <a:rPr lang="en-US" b="1" dirty="0">
                <a:latin typeface="Arial" charset="0"/>
              </a:rPr>
              <a:t>ICON lab</a:t>
            </a:r>
          </a:p>
          <a:p>
            <a:pPr marL="285750" indent="-285750">
              <a:lnSpc>
                <a:spcPct val="90000"/>
              </a:lnSpc>
              <a:spcBef>
                <a:spcPct val="30000"/>
              </a:spcBef>
              <a:buClr>
                <a:schemeClr val="accent1"/>
              </a:buClr>
              <a:buSzPct val="75000"/>
              <a:buFont typeface="Monotype Sorts" charset="0"/>
              <a:buChar char="l"/>
            </a:pPr>
            <a:r>
              <a:rPr lang="en-US" b="1" dirty="0">
                <a:latin typeface="Arial" charset="0"/>
              </a:rPr>
              <a:t>BCON lab</a:t>
            </a:r>
          </a:p>
          <a:p>
            <a:pPr marL="285750" indent="-285750">
              <a:lnSpc>
                <a:spcPct val="90000"/>
              </a:lnSpc>
              <a:spcBef>
                <a:spcPct val="30000"/>
              </a:spcBef>
              <a:buClr>
                <a:schemeClr val="accent1"/>
              </a:buClr>
              <a:buSzPct val="75000"/>
              <a:buFont typeface="Monotype Sorts" charset="0"/>
              <a:buChar char="l"/>
            </a:pPr>
            <a:r>
              <a:rPr lang="en-US" b="1" dirty="0" smtClean="0">
                <a:latin typeface="Arial" charset="0"/>
              </a:rPr>
              <a:t>CCTM </a:t>
            </a:r>
            <a:r>
              <a:rPr lang="en-US" b="1" dirty="0">
                <a:latin typeface="Arial" charset="0"/>
              </a:rPr>
              <a:t>lab</a:t>
            </a:r>
          </a:p>
          <a:p>
            <a:pPr marL="285750" indent="-285750">
              <a:lnSpc>
                <a:spcPct val="90000"/>
              </a:lnSpc>
              <a:spcBef>
                <a:spcPct val="30000"/>
              </a:spcBef>
              <a:buClr>
                <a:schemeClr val="accent1"/>
              </a:buClr>
              <a:buSzPct val="75000"/>
              <a:buFont typeface="Monotype Sorts" charset="0"/>
              <a:buChar char="l"/>
            </a:pPr>
            <a:r>
              <a:rPr lang="en-US" b="1" dirty="0" smtClean="0">
                <a:latin typeface="Arial" charset="0"/>
              </a:rPr>
              <a:t>Nesting </a:t>
            </a:r>
            <a:r>
              <a:rPr lang="en-US" b="1" dirty="0">
                <a:latin typeface="Arial" charset="0"/>
              </a:rPr>
              <a:t>lab</a:t>
            </a:r>
          </a:p>
          <a:p>
            <a:pPr marL="285750" indent="-285750">
              <a:lnSpc>
                <a:spcPct val="90000"/>
              </a:lnSpc>
              <a:spcBef>
                <a:spcPct val="30000"/>
              </a:spcBef>
              <a:buClr>
                <a:schemeClr val="accent1"/>
              </a:buClr>
              <a:buSzPct val="75000"/>
              <a:buFont typeface="Monotype Sorts" charset="0"/>
              <a:buChar char="l"/>
            </a:pPr>
            <a:r>
              <a:rPr lang="en-US" b="1" dirty="0">
                <a:latin typeface="Arial" charset="0"/>
              </a:rPr>
              <a:t>Multi-day lab</a:t>
            </a:r>
          </a:p>
          <a:p>
            <a:pPr marL="285750" indent="-285750">
              <a:lnSpc>
                <a:spcPct val="90000"/>
              </a:lnSpc>
              <a:spcBef>
                <a:spcPct val="30000"/>
              </a:spcBef>
              <a:buClr>
                <a:schemeClr val="accent1"/>
              </a:buClr>
              <a:buSzPct val="75000"/>
              <a:buFont typeface="Monotype Sorts" charset="0"/>
              <a:buChar char="l"/>
            </a:pPr>
            <a:r>
              <a:rPr lang="en-US" b="1" dirty="0" smtClean="0">
                <a:latin typeface="Arial" charset="0"/>
              </a:rPr>
              <a:t>LNOX lab</a:t>
            </a:r>
          </a:p>
          <a:p>
            <a:pPr marL="285750" indent="-285750">
              <a:lnSpc>
                <a:spcPct val="90000"/>
              </a:lnSpc>
              <a:spcBef>
                <a:spcPct val="30000"/>
              </a:spcBef>
              <a:buClr>
                <a:schemeClr val="accent1"/>
              </a:buClr>
              <a:buSzPct val="75000"/>
              <a:buFont typeface="Monotype Sorts" charset="0"/>
              <a:buChar char="l"/>
            </a:pPr>
            <a:r>
              <a:rPr lang="en-US" b="1" dirty="0" smtClean="0">
                <a:latin typeface="Arial" charset="0"/>
              </a:rPr>
              <a:t>Case </a:t>
            </a:r>
            <a:r>
              <a:rPr lang="en-US" b="1" dirty="0">
                <a:latin typeface="Arial" charset="0"/>
              </a:rPr>
              <a:t>Study</a:t>
            </a:r>
          </a:p>
        </p:txBody>
      </p:sp>
      <p:sp>
        <p:nvSpPr>
          <p:cNvPr id="21512" name="AutoShape 8"/>
          <p:cNvSpPr>
            <a:spLocks/>
          </p:cNvSpPr>
          <p:nvPr/>
        </p:nvSpPr>
        <p:spPr bwMode="auto">
          <a:xfrm>
            <a:off x="609600" y="1905000"/>
            <a:ext cx="152400" cy="2895600"/>
          </a:xfrm>
          <a:prstGeom prst="leftBracket">
            <a:avLst>
              <a:gd name="adj" fmla="val 15833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3" name="AutoShape 9"/>
          <p:cNvSpPr>
            <a:spLocks/>
          </p:cNvSpPr>
          <p:nvPr/>
        </p:nvSpPr>
        <p:spPr bwMode="auto">
          <a:xfrm>
            <a:off x="609600" y="4876800"/>
            <a:ext cx="152400" cy="1295400"/>
          </a:xfrm>
          <a:prstGeom prst="leftBracket">
            <a:avLst>
              <a:gd name="adj" fmla="val 7083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4" name="Text Box 10"/>
          <p:cNvSpPr txBox="1">
            <a:spLocks noChangeArrowheads="1"/>
          </p:cNvSpPr>
          <p:nvPr/>
        </p:nvSpPr>
        <p:spPr bwMode="auto">
          <a:xfrm rot="-5380993">
            <a:off x="-419100" y="31623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Classroom 1</a:t>
            </a:r>
          </a:p>
        </p:txBody>
      </p:sp>
      <p:sp>
        <p:nvSpPr>
          <p:cNvPr id="21515" name="Text Box 12"/>
          <p:cNvSpPr txBox="1">
            <a:spLocks noChangeArrowheads="1"/>
          </p:cNvSpPr>
          <p:nvPr/>
        </p:nvSpPr>
        <p:spPr bwMode="auto">
          <a:xfrm rot="-5380993">
            <a:off x="-419100" y="52197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Classroom 2</a:t>
            </a:r>
          </a:p>
        </p:txBody>
      </p:sp>
      <p:sp>
        <p:nvSpPr>
          <p:cNvPr id="21516" name="AutoShape 13"/>
          <p:cNvSpPr>
            <a:spLocks/>
          </p:cNvSpPr>
          <p:nvPr/>
        </p:nvSpPr>
        <p:spPr bwMode="auto">
          <a:xfrm>
            <a:off x="7162800" y="1905000"/>
            <a:ext cx="152400" cy="3657600"/>
          </a:xfrm>
          <a:prstGeom prst="rightBracket">
            <a:avLst>
              <a:gd name="adj" fmla="val 20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Text Box 14"/>
          <p:cNvSpPr txBox="1">
            <a:spLocks noChangeArrowheads="1"/>
          </p:cNvSpPr>
          <p:nvPr/>
        </p:nvSpPr>
        <p:spPr bwMode="auto">
          <a:xfrm rot="-5397566">
            <a:off x="6676231" y="3534569"/>
            <a:ext cx="158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Laboratory</a:t>
            </a:r>
          </a:p>
        </p:txBody>
      </p:sp>
    </p:spTree>
    <p:extLst>
      <p:ext uri="{BB962C8B-B14F-4D97-AF65-F5344CB8AC3E}">
        <p14:creationId xmlns:p14="http://schemas.microsoft.com/office/powerpoint/2010/main" val="3838005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716A8C-03FE-D64C-9E22-666D337584CD}" type="slidenum">
              <a:rPr lang="en-US" sz="1400"/>
              <a:pPr/>
              <a:t>20</a:t>
            </a:fld>
            <a:endParaRPr lang="en-US" sz="1400"/>
          </a:p>
        </p:txBody>
      </p:sp>
      <p:sp>
        <p:nvSpPr>
          <p:cNvPr id="4915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ICON </a:t>
            </a:r>
            <a:r>
              <a:rPr lang="en-US" sz="1600">
                <a:latin typeface="Arial" charset="0"/>
                <a:ea typeface="ＭＳ Ｐゴシック" charset="0"/>
                <a:cs typeface="ＭＳ Ｐゴシック" charset="0"/>
              </a:rPr>
              <a:t>(2)</a:t>
            </a:r>
          </a:p>
        </p:txBody>
      </p:sp>
      <p:sp>
        <p:nvSpPr>
          <p:cNvPr id="49155" name="Rectangle 3"/>
          <p:cNvSpPr>
            <a:spLocks noGrp="1" noChangeArrowheads="1"/>
          </p:cNvSpPr>
          <p:nvPr>
            <p:ph type="body" idx="1"/>
          </p:nvPr>
        </p:nvSpPr>
        <p:spPr>
          <a:xfrm>
            <a:off x="304800" y="1828800"/>
            <a:ext cx="8523288" cy="4267200"/>
          </a:xfrm>
          <a:ln>
            <a:solidFill>
              <a:schemeClr val="bg2"/>
            </a:solidFill>
            <a:miter lim="800000"/>
            <a:headEnd/>
            <a:tailEnd/>
          </a:ln>
        </p:spPr>
        <p:txBody>
          <a:bodyPr/>
          <a:lstStyle/>
          <a:p>
            <a:pPr>
              <a:buFont typeface="Monotype Sorts" charset="0"/>
              <a:buNone/>
            </a:pPr>
            <a:r>
              <a:rPr lang="en-US" sz="2000">
                <a:latin typeface="Arial" charset="0"/>
                <a:ea typeface="ＭＳ Ｐゴシック" charset="0"/>
                <a:cs typeface="ＭＳ Ｐゴシック" charset="0"/>
              </a:rPr>
              <a:t> Optional initial condition: </a:t>
            </a:r>
          </a:p>
          <a:p>
            <a:pPr>
              <a:buFont typeface="Monotype Sorts" charset="0"/>
              <a:buNone/>
            </a:pPr>
            <a:r>
              <a:rPr lang="en-US" sz="2000">
                <a:latin typeface="Arial" charset="0"/>
                <a:ea typeface="ＭＳ Ｐゴシック" charset="0"/>
                <a:cs typeface="ＭＳ Ｐゴシック" charset="0"/>
              </a:rPr>
              <a:t> The vertical coordinate of the model to generate these i.c. is the terrain-following sigma coordinate. The number of sigma layers and defined sigma levels are listed below.                             </a:t>
            </a:r>
          </a:p>
          <a:p>
            <a:pPr>
              <a:buFont typeface="Monotype Sorts" charset="0"/>
              <a:buNone/>
            </a:pPr>
            <a:r>
              <a:rPr lang="en-US" sz="2000">
                <a:latin typeface="Arial" charset="0"/>
                <a:ea typeface="ＭＳ Ｐゴシック" charset="0"/>
                <a:cs typeface="ＭＳ Ｐゴシック" charset="0"/>
              </a:rPr>
              <a:t>      6     55   1.00  0.98  0.93  0.84  0.60  0.30  0.00                       </a:t>
            </a:r>
          </a:p>
          <a:p>
            <a:pPr>
              <a:buFont typeface="Monotype Sorts" charset="0"/>
              <a:buNone/>
            </a:pPr>
            <a:r>
              <a:rPr lang="en-US" sz="2000">
                <a:latin typeface="Arial" charset="0"/>
                <a:ea typeface="ＭＳ Ｐゴシック" charset="0"/>
                <a:cs typeface="ＭＳ Ｐゴシック" charset="0"/>
              </a:rPr>
              <a:t> </a:t>
            </a:r>
            <a:r>
              <a:rPr lang="en-US" sz="1800">
                <a:latin typeface="Arial" charset="0"/>
                <a:ea typeface="ＭＳ Ｐゴシック" charset="0"/>
                <a:cs typeface="ＭＳ Ｐゴシック" charset="0"/>
              </a:rPr>
              <a:t>1988180  00                                                                    </a:t>
            </a:r>
          </a:p>
          <a:p>
            <a:pPr>
              <a:buFont typeface="Monotype Sorts" charset="0"/>
              <a:buNone/>
            </a:pPr>
            <a:r>
              <a:rPr lang="en-US" sz="1800">
                <a:latin typeface="Arial" charset="0"/>
                <a:ea typeface="ＭＳ Ｐゴシック" charset="0"/>
                <a:cs typeface="ＭＳ Ｐゴシック" charset="0"/>
              </a:rPr>
              <a:t>"SO2     " 0.300E-03  0.200E-03  0.100E-03  0.100E-03  0.200E-04  0.100E-04</a:t>
            </a:r>
          </a:p>
          <a:p>
            <a:pPr>
              <a:buFont typeface="Monotype Sorts" charset="0"/>
              <a:buNone/>
            </a:pPr>
            <a:r>
              <a:rPr lang="en-US" sz="1800">
                <a:latin typeface="Arial" charset="0"/>
                <a:ea typeface="ＭＳ Ｐゴシック" charset="0"/>
                <a:cs typeface="ＭＳ Ｐゴシック" charset="0"/>
              </a:rPr>
              <a:t>"SULF    " 1.000E-30  1.000E-30  1.000E-30  1.000E-30  1.000E-30  1.000E-30</a:t>
            </a:r>
          </a:p>
          <a:p>
            <a:pPr>
              <a:buFont typeface="Monotype Sorts" charset="0"/>
              <a:buNone/>
            </a:pPr>
            <a:r>
              <a:rPr lang="en-US" sz="1800">
                <a:latin typeface="Arial" charset="0"/>
                <a:ea typeface="ＭＳ Ｐゴシック" charset="0"/>
                <a:cs typeface="ＭＳ Ｐゴシック" charset="0"/>
              </a:rPr>
              <a:t>"NO2     " 0.167E-03  0.167E-03  0.084E-03  0.000E+00  0.000E+00  0.000E+00</a:t>
            </a:r>
          </a:p>
          <a:p>
            <a:pPr>
              <a:buFont typeface="Monotype Sorts" charset="0"/>
              <a:buNone/>
            </a:pPr>
            <a:r>
              <a:rPr lang="en-US" sz="1800">
                <a:latin typeface="Arial" charset="0"/>
                <a:ea typeface="ＭＳ Ｐゴシック" charset="0"/>
                <a:cs typeface="ＭＳ Ｐゴシック" charset="0"/>
              </a:rPr>
              <a:t>"NO      " 0.083E-03  0.083E-03  0.042E-03  0.000E+00  0.000E+00  0.000E+00</a:t>
            </a:r>
          </a:p>
          <a:p>
            <a:pPr>
              <a:buFont typeface="Monotype Sorts" charset="0"/>
              <a:buNone/>
            </a:pPr>
            <a:r>
              <a:rPr lang="en-US" sz="1800">
                <a:latin typeface="Arial" charset="0"/>
                <a:ea typeface="ＭＳ Ｐゴシック" charset="0"/>
                <a:cs typeface="ＭＳ Ｐゴシック" charset="0"/>
              </a:rPr>
              <a:t>"O3      " 0.350E-01  0.350E-01  0.400E-01  0.500E-01  0.600E-01  0.700E-01</a:t>
            </a:r>
          </a:p>
        </p:txBody>
      </p:sp>
    </p:spTree>
    <p:extLst>
      <p:ext uri="{BB962C8B-B14F-4D97-AF65-F5344CB8AC3E}">
        <p14:creationId xmlns:p14="http://schemas.microsoft.com/office/powerpoint/2010/main" val="32239233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C046789-ABDE-3D47-BFA8-D664581E5CD1}" type="slidenum">
              <a:rPr lang="en-US" sz="1400"/>
              <a:pPr/>
              <a:t>21</a:t>
            </a:fld>
            <a:endParaRPr lang="en-US" sz="1400"/>
          </a:p>
        </p:txBody>
      </p:sp>
      <p:sp>
        <p:nvSpPr>
          <p:cNvPr id="5120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BCON </a:t>
            </a:r>
            <a:r>
              <a:rPr lang="en-US" sz="1600">
                <a:latin typeface="Arial" charset="0"/>
                <a:ea typeface="ＭＳ Ｐゴシック" charset="0"/>
                <a:cs typeface="ＭＳ Ｐゴシック" charset="0"/>
              </a:rPr>
              <a:t>(1)</a:t>
            </a:r>
          </a:p>
        </p:txBody>
      </p:sp>
      <p:sp>
        <p:nvSpPr>
          <p:cNvPr id="51203" name="Rectangle 3"/>
          <p:cNvSpPr>
            <a:spLocks noGrp="1" noChangeArrowheads="1"/>
          </p:cNvSpPr>
          <p:nvPr>
            <p:ph type="body" idx="1"/>
          </p:nvPr>
        </p:nvSpPr>
        <p:spPr>
          <a:xfrm>
            <a:off x="685800" y="1828800"/>
            <a:ext cx="7772400" cy="4267200"/>
          </a:xfrm>
        </p:spPr>
        <p:txBody>
          <a:bodyPr/>
          <a:lstStyle/>
          <a:p>
            <a:r>
              <a:rPr lang="en-US">
                <a:latin typeface="Arial" charset="0"/>
                <a:ea typeface="ＭＳ Ｐゴシック" charset="0"/>
                <a:cs typeface="ＭＳ Ｐゴシック" charset="0"/>
              </a:rPr>
              <a:t>BCON is the CMAQ boundary conditions preprocessor</a:t>
            </a:r>
          </a:p>
          <a:p>
            <a:r>
              <a:rPr lang="en-US">
                <a:latin typeface="Arial" charset="0"/>
                <a:ea typeface="ＭＳ Ｐゴシック" charset="0"/>
                <a:cs typeface="ＭＳ Ｐゴシック" charset="0"/>
              </a:rPr>
              <a:t>Generates BC</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from:</a:t>
            </a:r>
          </a:p>
          <a:p>
            <a:pPr lvl="1"/>
            <a:r>
              <a:rPr lang="en-US" sz="2400">
                <a:latin typeface="Arial" charset="0"/>
                <a:ea typeface="ＭＳ Ｐゴシック" charset="0"/>
              </a:rPr>
              <a:t>Text-based vertical profiles</a:t>
            </a:r>
          </a:p>
          <a:p>
            <a:pPr lvl="1"/>
            <a:r>
              <a:rPr lang="en-US" sz="2400">
                <a:latin typeface="Arial" charset="0"/>
                <a:ea typeface="ＭＳ Ｐゴシック" charset="0"/>
              </a:rPr>
              <a:t>netCDF CTM output</a:t>
            </a:r>
          </a:p>
          <a:p>
            <a:r>
              <a:rPr lang="en-US">
                <a:latin typeface="Arial" charset="0"/>
                <a:ea typeface="ＭＳ Ｐゴシック" charset="0"/>
                <a:cs typeface="ＭＳ Ｐゴシック" charset="0"/>
              </a:rPr>
              <a:t>Static and time-dependent BC</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a:t>
            </a:r>
          </a:p>
          <a:p>
            <a:r>
              <a:rPr lang="en-US">
                <a:latin typeface="Arial" charset="0"/>
                <a:ea typeface="ＭＳ Ｐゴシック" charset="0"/>
                <a:cs typeface="ＭＳ Ｐゴシック" charset="0"/>
              </a:rPr>
              <a:t>Grid windowing capabilities</a:t>
            </a:r>
          </a:p>
          <a:p>
            <a:r>
              <a:rPr lang="en-US">
                <a:latin typeface="Arial" charset="0"/>
                <a:ea typeface="ＭＳ Ｐゴシック" charset="0"/>
                <a:cs typeface="ＭＳ Ｐゴシック" charset="0"/>
              </a:rPr>
              <a:t>Default and custom mechanism conversion</a:t>
            </a:r>
          </a:p>
          <a:p>
            <a:r>
              <a:rPr lang="en-US">
                <a:latin typeface="Arial" charset="0"/>
                <a:ea typeface="ＭＳ Ｐゴシック" charset="0"/>
                <a:cs typeface="ＭＳ Ｐゴシック" charset="0"/>
              </a:rPr>
              <a:t>Creates netCDF BC output file</a:t>
            </a:r>
          </a:p>
          <a:p>
            <a:r>
              <a:rPr lang="en-US">
                <a:latin typeface="Arial" charset="0"/>
                <a:ea typeface="ＭＳ Ｐゴシック" charset="0"/>
                <a:cs typeface="ＭＳ Ｐゴシック" charset="0"/>
              </a:rPr>
              <a:t>Example text-based input file:</a:t>
            </a:r>
          </a:p>
        </p:txBody>
      </p:sp>
    </p:spTree>
    <p:extLst>
      <p:ext uri="{BB962C8B-B14F-4D97-AF65-F5344CB8AC3E}">
        <p14:creationId xmlns:p14="http://schemas.microsoft.com/office/powerpoint/2010/main" val="32152330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EECC14C-73F3-FE40-8706-EE0FD12AA9EF}" type="slidenum">
              <a:rPr lang="en-US" sz="1400"/>
              <a:pPr/>
              <a:t>22</a:t>
            </a:fld>
            <a:endParaRPr lang="en-US" sz="1400"/>
          </a:p>
        </p:txBody>
      </p:sp>
      <p:sp>
        <p:nvSpPr>
          <p:cNvPr id="53250" name="Rectangle 3"/>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BCON </a:t>
            </a:r>
            <a:r>
              <a:rPr lang="en-US" sz="1600">
                <a:latin typeface="Arial" charset="0"/>
                <a:ea typeface="ＭＳ Ｐゴシック" charset="0"/>
                <a:cs typeface="ＭＳ Ｐゴシック" charset="0"/>
              </a:rPr>
              <a:t>(2)</a:t>
            </a:r>
          </a:p>
        </p:txBody>
      </p:sp>
      <p:sp>
        <p:nvSpPr>
          <p:cNvPr id="53251" name="Rectangle 4"/>
          <p:cNvSpPr>
            <a:spLocks noGrp="1" noChangeArrowheads="1"/>
          </p:cNvSpPr>
          <p:nvPr>
            <p:ph type="body" idx="1"/>
          </p:nvPr>
        </p:nvSpPr>
        <p:spPr>
          <a:xfrm>
            <a:off x="381000" y="1600200"/>
            <a:ext cx="8523288" cy="4267200"/>
          </a:xfrm>
          <a:ln>
            <a:solidFill>
              <a:schemeClr val="bg2"/>
            </a:solidFill>
            <a:miter lim="800000"/>
            <a:headEnd/>
            <a:tailEnd/>
          </a:ln>
        </p:spPr>
        <p:txBody>
          <a:bodyPr/>
          <a:lstStyle/>
          <a:p>
            <a:pPr>
              <a:buFont typeface="Monotype Sorts" charset="0"/>
              <a:buNone/>
            </a:pPr>
            <a:r>
              <a:rPr lang="en-US" sz="2000">
                <a:latin typeface="Arial" charset="0"/>
                <a:ea typeface="ＭＳ Ｐゴシック" charset="0"/>
                <a:cs typeface="ＭＳ Ｐゴシック" charset="0"/>
              </a:rPr>
              <a:t> Optional boundary condition: </a:t>
            </a:r>
          </a:p>
          <a:p>
            <a:pPr>
              <a:buFont typeface="Monotype Sorts" charset="0"/>
              <a:buNone/>
            </a:pPr>
            <a:r>
              <a:rPr lang="en-US" sz="2000">
                <a:latin typeface="Arial" charset="0"/>
                <a:ea typeface="ＭＳ Ｐゴシック" charset="0"/>
                <a:cs typeface="ＭＳ Ｐゴシック" charset="0"/>
              </a:rPr>
              <a:t> The vertical coordinate of the model to generate these b.c. is the terrain-following sigma coordinate. The number of sigma layers and defined sigma levels are listed below.                             </a:t>
            </a:r>
          </a:p>
          <a:p>
            <a:pPr>
              <a:buFont typeface="Monotype Sorts" charset="0"/>
              <a:buNone/>
            </a:pPr>
            <a:r>
              <a:rPr lang="en-US" sz="2000">
                <a:latin typeface="Arial" charset="0"/>
                <a:ea typeface="ＭＳ Ｐゴシック" charset="0"/>
                <a:cs typeface="ＭＳ Ｐゴシック" charset="0"/>
              </a:rPr>
              <a:t>      6     55   1.00  0.98  0.93  0.84  0.60  0.30  0.00                       </a:t>
            </a:r>
          </a:p>
          <a:p>
            <a:pPr>
              <a:buFont typeface="Monotype Sorts" charset="0"/>
              <a:buNone/>
            </a:pPr>
            <a:r>
              <a:rPr lang="en-US" sz="2000">
                <a:latin typeface="Arial" charset="0"/>
                <a:ea typeface="ＭＳ Ｐゴシック" charset="0"/>
                <a:cs typeface="ＭＳ Ｐゴシック" charset="0"/>
              </a:rPr>
              <a:t> </a:t>
            </a:r>
            <a:r>
              <a:rPr lang="en-US" sz="1800">
                <a:latin typeface="Arial" charset="0"/>
                <a:ea typeface="ＭＳ Ｐゴシック" charset="0"/>
                <a:cs typeface="ＭＳ Ｐゴシック" charset="0"/>
              </a:rPr>
              <a:t>1988180  00</a:t>
            </a:r>
          </a:p>
          <a:p>
            <a:pPr>
              <a:buFont typeface="Monotype Sorts" charset="0"/>
              <a:buNone/>
            </a:pPr>
            <a:r>
              <a:rPr lang="en-US" sz="1800">
                <a:latin typeface="Arial" charset="0"/>
                <a:ea typeface="ＭＳ Ｐゴシック" charset="0"/>
                <a:cs typeface="ＭＳ Ｐゴシック" charset="0"/>
              </a:rPr>
              <a:t> North                                                                    </a:t>
            </a:r>
          </a:p>
          <a:p>
            <a:pPr>
              <a:buFont typeface="Monotype Sorts" charset="0"/>
              <a:buNone/>
            </a:pPr>
            <a:r>
              <a:rPr lang="en-US" sz="1800">
                <a:latin typeface="Arial" charset="0"/>
                <a:ea typeface="ＭＳ Ｐゴシック" charset="0"/>
                <a:cs typeface="ＭＳ Ｐゴシック" charset="0"/>
              </a:rPr>
              <a:t>"SO2     " 0.300E-03  0.200E-03  0.100E-03  0.100E-03  0.200E-04  0.100E-04</a:t>
            </a:r>
          </a:p>
          <a:p>
            <a:pPr>
              <a:buFont typeface="Monotype Sorts" charset="0"/>
              <a:buNone/>
            </a:pPr>
            <a:r>
              <a:rPr lang="en-US" sz="1800">
                <a:latin typeface="Arial" charset="0"/>
                <a:ea typeface="ＭＳ Ｐゴシック" charset="0"/>
                <a:cs typeface="ＭＳ Ｐゴシック" charset="0"/>
              </a:rPr>
              <a:t>"SULF    " 1.000E-30  1.000E-30  1.000E-30  1.000E-30  1.000E-30  1.000E-30</a:t>
            </a:r>
          </a:p>
          <a:p>
            <a:pPr>
              <a:buFont typeface="Monotype Sorts" charset="0"/>
              <a:buNone/>
            </a:pPr>
            <a:r>
              <a:rPr lang="en-US" sz="1800">
                <a:latin typeface="Arial" charset="0"/>
                <a:ea typeface="ＭＳ Ｐゴシック" charset="0"/>
                <a:cs typeface="ＭＳ Ｐゴシック" charset="0"/>
              </a:rPr>
              <a:t>"NO2     " 0.167E-03  0.167E-03  0.084E-03  0.000E+00  0.000E+00  0.000E+00</a:t>
            </a:r>
          </a:p>
          <a:p>
            <a:pPr>
              <a:buFont typeface="Monotype Sorts" charset="0"/>
              <a:buNone/>
            </a:pPr>
            <a:r>
              <a:rPr lang="en-US" sz="1800">
                <a:latin typeface="Arial" charset="0"/>
                <a:ea typeface="ＭＳ Ｐゴシック" charset="0"/>
                <a:cs typeface="ＭＳ Ｐゴシック" charset="0"/>
              </a:rPr>
              <a:t>"NO      " 0.083E-03  0.083E-03  0.042E-03  0.000E+00  0.000E+00  0.000E+00</a:t>
            </a:r>
          </a:p>
          <a:p>
            <a:pPr>
              <a:buFont typeface="Monotype Sorts" charset="0"/>
              <a:buNone/>
            </a:pPr>
            <a:r>
              <a:rPr lang="en-US" sz="1800">
                <a:latin typeface="Arial" charset="0"/>
                <a:ea typeface="ＭＳ Ｐゴシック" charset="0"/>
                <a:cs typeface="ＭＳ Ｐゴシック" charset="0"/>
              </a:rPr>
              <a:t>"O3      " 0.350E-01  0.350E-01  0.400E-01  0.500E-01  0.600E-01  0.700E-01</a:t>
            </a:r>
          </a:p>
        </p:txBody>
      </p:sp>
    </p:spTree>
    <p:extLst>
      <p:ext uri="{BB962C8B-B14F-4D97-AF65-F5344CB8AC3E}">
        <p14:creationId xmlns:p14="http://schemas.microsoft.com/office/powerpoint/2010/main" val="36827142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5F5E510-3D4F-2843-89A8-9621A72F95B1}" type="slidenum">
              <a:rPr lang="en-US" sz="1400"/>
              <a:pPr/>
              <a:t>23</a:t>
            </a:fld>
            <a:endParaRPr lang="en-US" sz="1400"/>
          </a:p>
        </p:txBody>
      </p:sp>
      <p:sp>
        <p:nvSpPr>
          <p:cNvPr id="55298" name="Rectangle 2"/>
          <p:cNvSpPr>
            <a:spLocks noGrp="1" noChangeArrowheads="1"/>
          </p:cNvSpPr>
          <p:nvPr>
            <p:ph type="title"/>
          </p:nvPr>
        </p:nvSpPr>
        <p:spPr/>
        <p:txBody>
          <a:bodyPr/>
          <a:lstStyle/>
          <a:p>
            <a:r>
              <a:rPr lang="en-US" sz="4800" dirty="0">
                <a:latin typeface="Arial" charset="0"/>
                <a:ea typeface="ＭＳ Ｐゴシック" charset="0"/>
                <a:cs typeface="ＭＳ Ｐゴシック" charset="0"/>
              </a:rPr>
              <a:t>CMAQ Modules – JPROC </a:t>
            </a:r>
            <a:r>
              <a:rPr lang="en-US" sz="1400" dirty="0">
                <a:latin typeface="Arial" charset="0"/>
                <a:ea typeface="ＭＳ Ｐゴシック" charset="0"/>
                <a:cs typeface="ＭＳ Ｐゴシック" charset="0"/>
              </a:rPr>
              <a:t>(1)</a:t>
            </a:r>
          </a:p>
        </p:txBody>
      </p:sp>
      <p:sp>
        <p:nvSpPr>
          <p:cNvPr id="55299" name="Rectangle 3"/>
          <p:cNvSpPr>
            <a:spLocks noGrp="1" noChangeArrowheads="1"/>
          </p:cNvSpPr>
          <p:nvPr>
            <p:ph type="body" idx="1"/>
          </p:nvPr>
        </p:nvSpPr>
        <p:spPr>
          <a:xfrm>
            <a:off x="685800" y="1463675"/>
            <a:ext cx="7772400" cy="4267200"/>
          </a:xfrm>
        </p:spPr>
        <p:txBody>
          <a:bodyPr/>
          <a:lstStyle/>
          <a:p>
            <a:r>
              <a:rPr lang="en-US">
                <a:latin typeface="Arial" charset="0"/>
                <a:ea typeface="ＭＳ Ｐゴシック" charset="0"/>
                <a:cs typeface="ＭＳ Ｐゴシック" charset="0"/>
              </a:rPr>
              <a:t>JPROC is the CMAQ photolysis rate preprocessor</a:t>
            </a:r>
          </a:p>
          <a:p>
            <a:r>
              <a:rPr lang="en-US">
                <a:latin typeface="Arial" charset="0"/>
                <a:ea typeface="ＭＳ Ｐゴシック" charset="0"/>
                <a:cs typeface="ＭＳ Ｐゴシック" charset="0"/>
              </a:rPr>
              <a:t>Generates daily photolysis lookup tables from:</a:t>
            </a:r>
          </a:p>
          <a:p>
            <a:pPr lvl="1"/>
            <a:r>
              <a:rPr lang="en-US" sz="2400">
                <a:latin typeface="Arial" charset="0"/>
                <a:ea typeface="ＭＳ Ｐゴシック" charset="0"/>
              </a:rPr>
              <a:t>Tabulated molecular cross-section/quantum yield data as a function of wavelength</a:t>
            </a:r>
          </a:p>
          <a:p>
            <a:r>
              <a:rPr lang="en-US">
                <a:latin typeface="Arial" charset="0"/>
                <a:ea typeface="ＭＳ Ｐゴシック" charset="0"/>
                <a:cs typeface="ＭＳ Ｐゴシック" charset="0"/>
              </a:rPr>
              <a:t>Creates ASCII PHOT output files</a:t>
            </a:r>
          </a:p>
          <a:p>
            <a:r>
              <a:rPr lang="en-US">
                <a:latin typeface="Arial" charset="0"/>
                <a:ea typeface="ＭＳ Ｐゴシック" charset="0"/>
                <a:cs typeface="ＭＳ Ｐゴシック" charset="0"/>
              </a:rPr>
              <a:t>Example input file format:</a:t>
            </a:r>
          </a:p>
        </p:txBody>
      </p:sp>
      <p:sp>
        <p:nvSpPr>
          <p:cNvPr id="55300" name="Text Box 6"/>
          <p:cNvSpPr txBox="1">
            <a:spLocks noChangeArrowheads="1"/>
          </p:cNvSpPr>
          <p:nvPr/>
        </p:nvSpPr>
        <p:spPr bwMode="auto">
          <a:xfrm>
            <a:off x="2133600" y="4038600"/>
            <a:ext cx="4113213" cy="2338388"/>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a:solidFill>
                  <a:srgbClr val="000000"/>
                </a:solidFill>
              </a:rPr>
              <a:t>ACROLEIN</a:t>
            </a:r>
          </a:p>
          <a:p>
            <a:pPr>
              <a:spcBef>
                <a:spcPct val="50000"/>
              </a:spcBef>
            </a:pPr>
            <a:r>
              <a:rPr lang="en-US" b="1">
                <a:solidFill>
                  <a:srgbClr val="000000"/>
                </a:solidFill>
              </a:rPr>
              <a:t>FAC = 1.0</a:t>
            </a:r>
          </a:p>
          <a:p>
            <a:pPr>
              <a:spcBef>
                <a:spcPct val="50000"/>
              </a:spcBef>
            </a:pPr>
            <a:r>
              <a:rPr lang="en-US" b="1">
                <a:solidFill>
                  <a:srgbClr val="000000"/>
                </a:solidFill>
              </a:rPr>
              <a:t>250.0 1.803E-21 1.000</a:t>
            </a:r>
          </a:p>
          <a:p>
            <a:pPr>
              <a:lnSpc>
                <a:spcPct val="50000"/>
              </a:lnSpc>
              <a:spcBef>
                <a:spcPct val="50000"/>
              </a:spcBef>
            </a:pPr>
            <a:r>
              <a:rPr lang="en-US" b="1">
                <a:solidFill>
                  <a:srgbClr val="000000"/>
                </a:solidFill>
              </a:rPr>
              <a:t>251.0 1.805E-21 1.000</a:t>
            </a:r>
          </a:p>
          <a:p>
            <a:pPr>
              <a:lnSpc>
                <a:spcPct val="50000"/>
              </a:lnSpc>
              <a:spcBef>
                <a:spcPct val="50000"/>
              </a:spcBef>
            </a:pPr>
            <a:r>
              <a:rPr lang="en-US" b="1">
                <a:solidFill>
                  <a:srgbClr val="000000"/>
                </a:solidFill>
              </a:rPr>
              <a:t>252.0 2.052E-21 1.000 …</a:t>
            </a:r>
          </a:p>
        </p:txBody>
      </p:sp>
    </p:spTree>
    <p:extLst>
      <p:ext uri="{BB962C8B-B14F-4D97-AF65-F5344CB8AC3E}">
        <p14:creationId xmlns:p14="http://schemas.microsoft.com/office/powerpoint/2010/main" val="22530677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5D5E6A-D3D7-7E4D-B634-BF75A5A24A3F}" type="slidenum">
              <a:rPr lang="en-US" sz="1400"/>
              <a:pPr/>
              <a:t>24</a:t>
            </a:fld>
            <a:endParaRPr lang="en-US" sz="1400"/>
          </a:p>
        </p:txBody>
      </p:sp>
      <p:sp>
        <p:nvSpPr>
          <p:cNvPr id="57346" name="Rectangle 2"/>
          <p:cNvSpPr>
            <a:spLocks noGrp="1" noChangeArrowheads="1"/>
          </p:cNvSpPr>
          <p:nvPr>
            <p:ph type="title"/>
          </p:nvPr>
        </p:nvSpPr>
        <p:spPr>
          <a:xfrm>
            <a:off x="685800" y="152400"/>
            <a:ext cx="7772400" cy="1143000"/>
          </a:xfrm>
        </p:spPr>
        <p:txBody>
          <a:bodyPr/>
          <a:lstStyle/>
          <a:p>
            <a:r>
              <a:rPr lang="en-US" sz="4800" dirty="0">
                <a:latin typeface="Arial" charset="0"/>
                <a:ea typeface="ＭＳ Ｐゴシック" charset="0"/>
                <a:cs typeface="ＭＳ Ｐゴシック" charset="0"/>
              </a:rPr>
              <a:t>CMAQ Modules – JPROC </a:t>
            </a:r>
            <a:r>
              <a:rPr lang="en-US" sz="1400" dirty="0">
                <a:latin typeface="Arial" charset="0"/>
                <a:ea typeface="ＭＳ Ｐゴシック" charset="0"/>
                <a:cs typeface="ＭＳ Ｐゴシック" charset="0"/>
              </a:rPr>
              <a:t>(2)</a:t>
            </a:r>
          </a:p>
        </p:txBody>
      </p:sp>
      <p:sp>
        <p:nvSpPr>
          <p:cNvPr id="57347" name="Rectangle 4"/>
          <p:cNvSpPr>
            <a:spLocks noChangeArrowheads="1"/>
          </p:cNvSpPr>
          <p:nvPr/>
        </p:nvSpPr>
        <p:spPr bwMode="auto">
          <a:xfrm>
            <a:off x="304800" y="1295400"/>
            <a:ext cx="8594725" cy="5108575"/>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pPr>
              <a:lnSpc>
                <a:spcPct val="50000"/>
              </a:lnSpc>
              <a:spcBef>
                <a:spcPct val="50000"/>
              </a:spcBef>
            </a:pPr>
            <a:r>
              <a:rPr lang="en-US" b="1" dirty="0">
                <a:solidFill>
                  <a:srgbClr val="000000"/>
                </a:solidFill>
              </a:rPr>
              <a:t> </a:t>
            </a:r>
            <a:endParaRPr lang="en-US" dirty="0">
              <a:solidFill>
                <a:srgbClr val="000000"/>
              </a:solidFill>
            </a:endParaRPr>
          </a:p>
          <a:p>
            <a:pPr>
              <a:lnSpc>
                <a:spcPct val="50000"/>
              </a:lnSpc>
              <a:spcBef>
                <a:spcPct val="50000"/>
              </a:spcBef>
            </a:pPr>
            <a:r>
              <a:rPr lang="en-US" dirty="0">
                <a:solidFill>
                  <a:srgbClr val="000000"/>
                </a:solidFill>
              </a:rPr>
              <a:t>1999193  (</a:t>
            </a:r>
            <a:r>
              <a:rPr lang="en-US" dirty="0" err="1">
                <a:solidFill>
                  <a:srgbClr val="000000"/>
                </a:solidFill>
              </a:rPr>
              <a:t>yyyyddd</a:t>
            </a:r>
            <a:r>
              <a:rPr lang="en-US" dirty="0">
                <a:solidFill>
                  <a:srgbClr val="000000"/>
                </a:solidFill>
              </a:rPr>
              <a:t>) Julian Date for the file</a:t>
            </a:r>
          </a:p>
          <a:p>
            <a:pPr>
              <a:lnSpc>
                <a:spcPct val="50000"/>
              </a:lnSpc>
              <a:spcBef>
                <a:spcPct val="50000"/>
              </a:spcBef>
            </a:pPr>
            <a:r>
              <a:rPr lang="en-US" dirty="0">
                <a:solidFill>
                  <a:srgbClr val="000000"/>
                </a:solidFill>
              </a:rPr>
              <a:t>    7  LEVELS (m)</a:t>
            </a:r>
          </a:p>
          <a:p>
            <a:pPr>
              <a:lnSpc>
                <a:spcPct val="50000"/>
              </a:lnSpc>
              <a:spcBef>
                <a:spcPct val="50000"/>
              </a:spcBef>
            </a:pPr>
            <a:r>
              <a:rPr lang="en-US" dirty="0">
                <a:solidFill>
                  <a:srgbClr val="000000"/>
                </a:solidFill>
              </a:rPr>
              <a:t>       0.0  1000.0  2000.0  3000.0  4000.0  5000.0 10000.0</a:t>
            </a:r>
          </a:p>
          <a:p>
            <a:pPr>
              <a:lnSpc>
                <a:spcPct val="50000"/>
              </a:lnSpc>
              <a:spcBef>
                <a:spcPct val="50000"/>
              </a:spcBef>
            </a:pPr>
            <a:r>
              <a:rPr lang="en-US" dirty="0">
                <a:solidFill>
                  <a:srgbClr val="000000"/>
                </a:solidFill>
              </a:rPr>
              <a:t>    6  LATITUDES (</a:t>
            </a:r>
            <a:r>
              <a:rPr lang="en-US" dirty="0" err="1">
                <a:solidFill>
                  <a:srgbClr val="000000"/>
                </a:solidFill>
              </a:rPr>
              <a:t>deg</a:t>
            </a:r>
            <a:r>
              <a:rPr lang="en-US" dirty="0">
                <a:solidFill>
                  <a:srgbClr val="000000"/>
                </a:solidFill>
              </a:rPr>
              <a:t>)</a:t>
            </a:r>
          </a:p>
          <a:p>
            <a:pPr>
              <a:lnSpc>
                <a:spcPct val="50000"/>
              </a:lnSpc>
              <a:spcBef>
                <a:spcPct val="50000"/>
              </a:spcBef>
            </a:pPr>
            <a:r>
              <a:rPr lang="en-US" dirty="0">
                <a:solidFill>
                  <a:srgbClr val="000000"/>
                </a:solidFill>
              </a:rPr>
              <a:t>    10.0  20.0  30.0  40.0  50.0  60.0</a:t>
            </a:r>
          </a:p>
          <a:p>
            <a:pPr>
              <a:lnSpc>
                <a:spcPct val="50000"/>
              </a:lnSpc>
              <a:spcBef>
                <a:spcPct val="50000"/>
              </a:spcBef>
            </a:pPr>
            <a:r>
              <a:rPr lang="en-US" dirty="0">
                <a:solidFill>
                  <a:srgbClr val="000000"/>
                </a:solidFill>
              </a:rPr>
              <a:t>    9  HOUR ANGLES (from noon)</a:t>
            </a:r>
          </a:p>
          <a:p>
            <a:pPr>
              <a:lnSpc>
                <a:spcPct val="50000"/>
              </a:lnSpc>
              <a:spcBef>
                <a:spcPct val="50000"/>
              </a:spcBef>
            </a:pPr>
            <a:r>
              <a:rPr lang="en-US" dirty="0">
                <a:solidFill>
                  <a:srgbClr val="000000"/>
                </a:solidFill>
              </a:rPr>
              <a:t>     0.0   1.0   2.0   3.0   4.0   5.0   6.0   7.0   8.0</a:t>
            </a:r>
          </a:p>
          <a:p>
            <a:pPr>
              <a:lnSpc>
                <a:spcPct val="50000"/>
              </a:lnSpc>
              <a:spcBef>
                <a:spcPct val="50000"/>
              </a:spcBef>
            </a:pPr>
            <a:r>
              <a:rPr lang="en-US" dirty="0">
                <a:solidFill>
                  <a:srgbClr val="000000"/>
                </a:solidFill>
              </a:rPr>
              <a:t>    6  PHOTOLYTIC REACTIONS</a:t>
            </a:r>
          </a:p>
          <a:p>
            <a:pPr>
              <a:lnSpc>
                <a:spcPct val="50000"/>
              </a:lnSpc>
              <a:spcBef>
                <a:spcPct val="50000"/>
              </a:spcBef>
            </a:pPr>
            <a:r>
              <a:rPr lang="en-US" dirty="0">
                <a:solidFill>
                  <a:srgbClr val="000000"/>
                </a:solidFill>
              </a:rPr>
              <a:t>      'NO2_CBIV88      ',     1.0</a:t>
            </a:r>
          </a:p>
          <a:p>
            <a:pPr>
              <a:lnSpc>
                <a:spcPct val="50000"/>
              </a:lnSpc>
              <a:spcBef>
                <a:spcPct val="50000"/>
              </a:spcBef>
            </a:pPr>
            <a:r>
              <a:rPr lang="en-US" dirty="0">
                <a:solidFill>
                  <a:srgbClr val="000000"/>
                </a:solidFill>
              </a:rPr>
              <a:t>    1   1   1</a:t>
            </a:r>
          </a:p>
          <a:p>
            <a:pPr>
              <a:lnSpc>
                <a:spcPct val="50000"/>
              </a:lnSpc>
              <a:spcBef>
                <a:spcPct val="50000"/>
              </a:spcBef>
            </a:pPr>
            <a:r>
              <a:rPr lang="en-US" dirty="0">
                <a:solidFill>
                  <a:srgbClr val="000000"/>
                </a:solidFill>
              </a:rPr>
              <a:t> 5.1139301E-01  5.0172305E-01  4.6737903E-01  4.0507138E-01</a:t>
            </a:r>
          </a:p>
          <a:p>
            <a:pPr>
              <a:lnSpc>
                <a:spcPct val="50000"/>
              </a:lnSpc>
              <a:spcBef>
                <a:spcPct val="50000"/>
              </a:spcBef>
            </a:pPr>
            <a:r>
              <a:rPr lang="en-US" dirty="0">
                <a:solidFill>
                  <a:srgbClr val="000000"/>
                </a:solidFill>
              </a:rPr>
              <a:t> 3.0828261E-01 1.7023879E-01  3.4761846E-02  0.0000000E+00</a:t>
            </a:r>
          </a:p>
          <a:p>
            <a:pPr>
              <a:lnSpc>
                <a:spcPct val="50000"/>
              </a:lnSpc>
              <a:spcBef>
                <a:spcPct val="50000"/>
              </a:spcBef>
            </a:pPr>
            <a:r>
              <a:rPr lang="en-US" dirty="0">
                <a:solidFill>
                  <a:srgbClr val="000000"/>
                </a:solidFill>
              </a:rPr>
              <a:t> 0.0000000E+00</a:t>
            </a:r>
          </a:p>
        </p:txBody>
      </p:sp>
    </p:spTree>
    <p:extLst>
      <p:ext uri="{BB962C8B-B14F-4D97-AF65-F5344CB8AC3E}">
        <p14:creationId xmlns:p14="http://schemas.microsoft.com/office/powerpoint/2010/main" val="28525025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756AE9F-D89E-1144-B691-6C33C5F24AC7}" type="slidenum">
              <a:rPr lang="en-US" sz="1400"/>
              <a:pPr/>
              <a:t>25</a:t>
            </a:fld>
            <a:endParaRPr lang="en-US" sz="1400"/>
          </a:p>
        </p:txBody>
      </p:sp>
      <p:sp>
        <p:nvSpPr>
          <p:cNvPr id="47106"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CMAQ Modules – </a:t>
            </a:r>
            <a:r>
              <a:rPr lang="en-US" dirty="0" err="1" smtClean="0">
                <a:latin typeface="Arial" charset="0"/>
                <a:ea typeface="ＭＳ Ｐゴシック" charset="0"/>
                <a:cs typeface="ＭＳ Ｐゴシック" charset="0"/>
              </a:rPr>
              <a:t>LNOx</a:t>
            </a:r>
            <a:r>
              <a:rPr lang="en-US" dirty="0" smtClean="0">
                <a:latin typeface="Arial" charset="0"/>
                <a:ea typeface="ＭＳ Ｐゴシック" charset="0"/>
                <a:cs typeface="ＭＳ Ｐゴシック" charset="0"/>
              </a:rPr>
              <a:t> </a:t>
            </a:r>
            <a:r>
              <a:rPr lang="en-US" sz="1600" dirty="0">
                <a:latin typeface="Arial" charset="0"/>
                <a:ea typeface="ＭＳ Ｐゴシック" charset="0"/>
                <a:cs typeface="ＭＳ Ｐゴシック" charset="0"/>
              </a:rPr>
              <a:t>(1)</a:t>
            </a:r>
          </a:p>
        </p:txBody>
      </p:sp>
      <p:sp>
        <p:nvSpPr>
          <p:cNvPr id="47107" name="Rectangle 3"/>
          <p:cNvSpPr>
            <a:spLocks noGrp="1" noChangeArrowheads="1"/>
          </p:cNvSpPr>
          <p:nvPr>
            <p:ph type="body" idx="1"/>
          </p:nvPr>
        </p:nvSpPr>
        <p:spPr>
          <a:xfrm>
            <a:off x="685800" y="1828800"/>
            <a:ext cx="7772400" cy="4267200"/>
          </a:xfrm>
        </p:spPr>
        <p:txBody>
          <a:bodyPr/>
          <a:lstStyle/>
          <a:p>
            <a:r>
              <a:rPr lang="en-US" dirty="0" err="1" smtClean="0">
                <a:latin typeface="Arial" charset="0"/>
                <a:ea typeface="ＭＳ Ｐゴシック" charset="0"/>
                <a:cs typeface="ＭＳ Ｐゴシック" charset="0"/>
              </a:rPr>
              <a:t>LNOx</a:t>
            </a:r>
            <a:r>
              <a:rPr lang="en-US" dirty="0" smtClean="0">
                <a:latin typeface="Arial" charset="0"/>
                <a:ea typeface="ＭＳ Ｐゴシック" charset="0"/>
                <a:cs typeface="ＭＳ Ｐゴシック" charset="0"/>
              </a:rPr>
              <a:t> is the lightning NOx emissions preprocessor</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Three options </a:t>
            </a:r>
            <a:r>
              <a:rPr lang="en-US" dirty="0" smtClean="0">
                <a:latin typeface="Arial" charset="0"/>
              </a:rPr>
              <a:t>for </a:t>
            </a:r>
            <a:r>
              <a:rPr lang="en-US" dirty="0" smtClean="0">
                <a:latin typeface="Arial" charset="0"/>
                <a:ea typeface="ＭＳ Ｐゴシック" charset="0"/>
                <a:cs typeface="ＭＳ Ｐゴシック" charset="0"/>
              </a:rPr>
              <a:t>simulating the </a:t>
            </a:r>
            <a:r>
              <a:rPr lang="en-US" dirty="0" smtClean="0">
                <a:latin typeface="Arial" charset="0"/>
              </a:rPr>
              <a:t>air quality impacts of </a:t>
            </a:r>
            <a:r>
              <a:rPr lang="en-US" dirty="0" smtClean="0">
                <a:latin typeface="Arial" charset="0"/>
                <a:ea typeface="ＭＳ Ｐゴシック" charset="0"/>
                <a:cs typeface="ＭＳ Ｐゴシック" charset="0"/>
              </a:rPr>
              <a:t>lightning NO emissions in CMAQ</a:t>
            </a:r>
            <a:r>
              <a:rPr lang="en-US" altLang="ja-JP" dirty="0" smtClean="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marL="914400" lvl="1" indent="-457200">
              <a:buFont typeface="+mj-lt"/>
              <a:buAutoNum type="arabicPeriod"/>
            </a:pPr>
            <a:r>
              <a:rPr lang="en-US" sz="2000" dirty="0" smtClean="0">
                <a:latin typeface="Arial"/>
                <a:cs typeface="Arial"/>
              </a:rPr>
              <a:t>Input </a:t>
            </a:r>
            <a:r>
              <a:rPr lang="en-US" sz="2000" dirty="0">
                <a:latin typeface="Arial"/>
                <a:cs typeface="Arial"/>
              </a:rPr>
              <a:t>file of </a:t>
            </a:r>
            <a:r>
              <a:rPr lang="en-US" sz="2000" dirty="0" err="1">
                <a:latin typeface="Arial"/>
                <a:cs typeface="Arial"/>
              </a:rPr>
              <a:t>LNOx</a:t>
            </a:r>
            <a:r>
              <a:rPr lang="en-US" sz="2000" dirty="0">
                <a:latin typeface="Arial"/>
                <a:cs typeface="Arial"/>
              </a:rPr>
              <a:t> emissions that were calculated off-</a:t>
            </a:r>
            <a:r>
              <a:rPr lang="en-US" sz="2000" dirty="0" smtClean="0">
                <a:latin typeface="Arial"/>
                <a:cs typeface="Arial"/>
              </a:rPr>
              <a:t>line</a:t>
            </a:r>
          </a:p>
          <a:p>
            <a:pPr marL="914400" lvl="1" indent="-457200">
              <a:buFont typeface="+mj-lt"/>
              <a:buAutoNum type="arabicPeriod"/>
            </a:pPr>
            <a:r>
              <a:rPr lang="en-US" sz="2000" dirty="0">
                <a:latin typeface="Arial"/>
                <a:cs typeface="Arial"/>
              </a:rPr>
              <a:t>Compute </a:t>
            </a:r>
            <a:r>
              <a:rPr lang="en-US" sz="2000" dirty="0" err="1">
                <a:latin typeface="Arial"/>
                <a:cs typeface="Arial"/>
              </a:rPr>
              <a:t>LNOx</a:t>
            </a:r>
            <a:r>
              <a:rPr lang="en-US" sz="2000" dirty="0">
                <a:latin typeface="Arial"/>
                <a:cs typeface="Arial"/>
              </a:rPr>
              <a:t> emissions in-line during a simulation directly from lightning flash counts estimated from the convective precipitation field in the input meteorology </a:t>
            </a:r>
            <a:endParaRPr lang="en-US" sz="2000" dirty="0" smtClean="0">
              <a:latin typeface="Arial"/>
              <a:cs typeface="Arial"/>
            </a:endParaRPr>
          </a:p>
          <a:p>
            <a:pPr marL="914400" lvl="1" indent="-457200">
              <a:buFont typeface="+mj-lt"/>
              <a:buAutoNum type="arabicPeriod"/>
            </a:pPr>
            <a:r>
              <a:rPr lang="en-US" sz="2000" dirty="0">
                <a:latin typeface="Arial"/>
                <a:cs typeface="Arial"/>
              </a:rPr>
              <a:t>Compute </a:t>
            </a:r>
            <a:r>
              <a:rPr lang="en-US" sz="2000" dirty="0" err="1">
                <a:latin typeface="Arial"/>
                <a:cs typeface="Arial"/>
              </a:rPr>
              <a:t>LNOx</a:t>
            </a:r>
            <a:r>
              <a:rPr lang="en-US" sz="2000" dirty="0">
                <a:latin typeface="Arial"/>
                <a:cs typeface="Arial"/>
              </a:rPr>
              <a:t> emissions in-line using a combination of observed flash counts and simulated convective precipitation </a:t>
            </a:r>
          </a:p>
          <a:p>
            <a:r>
              <a:rPr lang="en-US" dirty="0" smtClean="0">
                <a:latin typeface="Arial" charset="0"/>
              </a:rPr>
              <a:t>A preprocessor is used to prepare a lightning NOx parameters input file for simulations that use option 3.</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39790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DB339BE-3CCB-3C43-BE78-5D252DAC8329}" type="slidenum">
              <a:rPr lang="en-US" sz="1400"/>
              <a:pPr/>
              <a:t>26</a:t>
            </a:fld>
            <a:endParaRPr lang="en-US" sz="1400"/>
          </a:p>
        </p:txBody>
      </p:sp>
      <p:sp>
        <p:nvSpPr>
          <p:cNvPr id="5939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MCIP</a:t>
            </a:r>
            <a:endParaRPr lang="en-US" sz="1600">
              <a:latin typeface="Arial" charset="0"/>
              <a:ea typeface="ＭＳ Ｐゴシック" charset="0"/>
              <a:cs typeface="ＭＳ Ｐゴシック" charset="0"/>
            </a:endParaRPr>
          </a:p>
        </p:txBody>
      </p:sp>
      <p:sp>
        <p:nvSpPr>
          <p:cNvPr id="59395" name="Rectangle 3"/>
          <p:cNvSpPr>
            <a:spLocks noGrp="1" noChangeArrowheads="1"/>
          </p:cNvSpPr>
          <p:nvPr>
            <p:ph type="body" idx="1"/>
          </p:nvPr>
        </p:nvSpPr>
        <p:spPr>
          <a:xfrm>
            <a:off x="685800" y="1828800"/>
            <a:ext cx="7772400" cy="4267200"/>
          </a:xfrm>
        </p:spPr>
        <p:txBody>
          <a:bodyPr/>
          <a:lstStyle/>
          <a:p>
            <a:r>
              <a:rPr lang="en-US" dirty="0">
                <a:latin typeface="Arial" charset="0"/>
                <a:ea typeface="ＭＳ Ｐゴシック" charset="0"/>
                <a:cs typeface="ＭＳ Ｐゴシック" charset="0"/>
              </a:rPr>
              <a:t>MCIP is the CMAQ meteorology preprocessor</a:t>
            </a:r>
          </a:p>
          <a:p>
            <a:r>
              <a:rPr lang="en-US" dirty="0">
                <a:latin typeface="Arial" charset="0"/>
                <a:ea typeface="ＭＳ Ｐゴシック" charset="0"/>
                <a:cs typeface="ＭＳ Ｐゴシック" charset="0"/>
              </a:rPr>
              <a:t>Generates gridded 3-d and 2-d </a:t>
            </a:r>
            <a:r>
              <a:rPr lang="en-US" dirty="0" err="1">
                <a:latin typeface="Arial" charset="0"/>
                <a:ea typeface="ＭＳ Ｐゴシック" charset="0"/>
                <a:cs typeface="ＭＳ Ｐゴシック" charset="0"/>
              </a:rPr>
              <a:t>netCDF</a:t>
            </a:r>
            <a:r>
              <a:rPr lang="en-US" dirty="0">
                <a:latin typeface="Arial" charset="0"/>
                <a:ea typeface="ＭＳ Ｐゴシック" charset="0"/>
                <a:cs typeface="ＭＳ Ｐゴシック" charset="0"/>
              </a:rPr>
              <a:t> met inputs</a:t>
            </a:r>
          </a:p>
          <a:p>
            <a:r>
              <a:rPr lang="en-US" dirty="0">
                <a:latin typeface="Arial" charset="0"/>
                <a:ea typeface="ＭＳ Ｐゴシック" charset="0"/>
                <a:cs typeface="ＭＳ Ｐゴシック" charset="0"/>
              </a:rPr>
              <a:t>Source data are MM5 binary MMOUT files or WRF </a:t>
            </a:r>
            <a:r>
              <a:rPr lang="en-US" dirty="0" err="1">
                <a:latin typeface="Arial" charset="0"/>
                <a:ea typeface="ＭＳ Ｐゴシック" charset="0"/>
                <a:cs typeface="ＭＳ Ｐゴシック" charset="0"/>
              </a:rPr>
              <a:t>netCDF</a:t>
            </a:r>
            <a:r>
              <a:rPr lang="en-US" dirty="0">
                <a:latin typeface="Arial" charset="0"/>
                <a:ea typeface="ＭＳ Ｐゴシック" charset="0"/>
                <a:cs typeface="ＭＳ Ｐゴシック" charset="0"/>
              </a:rPr>
              <a:t> files</a:t>
            </a:r>
          </a:p>
          <a:p>
            <a:r>
              <a:rPr lang="en-US" dirty="0" smtClean="0">
                <a:latin typeface="Arial" charset="0"/>
                <a:ea typeface="ＭＳ Ｐゴシック" charset="0"/>
                <a:cs typeface="ＭＳ Ｐゴシック" charset="0"/>
              </a:rPr>
              <a:t>MCIP3 </a:t>
            </a:r>
            <a:r>
              <a:rPr lang="en-US" dirty="0">
                <a:latin typeface="Arial" charset="0"/>
                <a:ea typeface="ＭＳ Ｐゴシック" charset="0"/>
                <a:cs typeface="ＭＳ Ｐゴシック" charset="0"/>
              </a:rPr>
              <a:t>optionally reads MM5 TERRAIN files for calculation of land-use based </a:t>
            </a:r>
            <a:r>
              <a:rPr lang="en-US" dirty="0" err="1">
                <a:latin typeface="Arial" charset="0"/>
                <a:ea typeface="ＭＳ Ｐゴシック" charset="0"/>
                <a:cs typeface="ＭＳ Ｐゴシック" charset="0"/>
              </a:rPr>
              <a:t>K</a:t>
            </a:r>
            <a:r>
              <a:rPr lang="en-US" baseline="-25000" dirty="0" err="1">
                <a:latin typeface="Arial" charset="0"/>
                <a:ea typeface="ＭＳ Ｐゴシック" charset="0"/>
                <a:cs typeface="ＭＳ Ｐゴシック" charset="0"/>
              </a:rPr>
              <a:t>v</a:t>
            </a:r>
            <a:r>
              <a:rPr lang="en-US" dirty="0">
                <a:latin typeface="Arial" charset="0"/>
                <a:ea typeface="ＭＳ Ｐゴシック" charset="0"/>
                <a:cs typeface="ＭＳ Ｐゴシック" charset="0"/>
              </a:rPr>
              <a:t> in CMAQ</a:t>
            </a:r>
          </a:p>
          <a:p>
            <a:r>
              <a:rPr lang="en-US" dirty="0">
                <a:latin typeface="Arial" charset="0"/>
                <a:ea typeface="ＭＳ Ｐゴシック" charset="0"/>
                <a:cs typeface="ＭＳ Ｐゴシック" charset="0"/>
              </a:rPr>
              <a:t>MCIP outputs can also be used with SMOKE for emissions modeling</a:t>
            </a:r>
          </a:p>
        </p:txBody>
      </p:sp>
    </p:spTree>
    <p:extLst>
      <p:ext uri="{BB962C8B-B14F-4D97-AF65-F5344CB8AC3E}">
        <p14:creationId xmlns:p14="http://schemas.microsoft.com/office/powerpoint/2010/main" val="23685277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D82B44F-B817-8E44-9A36-B7E25AF19EE1}" type="slidenum">
              <a:rPr lang="en-US" sz="1400"/>
              <a:pPr/>
              <a:t>27</a:t>
            </a:fld>
            <a:endParaRPr lang="en-US" sz="1400"/>
          </a:p>
        </p:txBody>
      </p:sp>
      <p:sp>
        <p:nvSpPr>
          <p:cNvPr id="6144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Modules - CCTM</a:t>
            </a:r>
          </a:p>
        </p:txBody>
      </p:sp>
      <p:sp>
        <p:nvSpPr>
          <p:cNvPr id="61443" name="Rectangle 3"/>
          <p:cNvSpPr>
            <a:spLocks noGrp="1" noChangeArrowheads="1"/>
          </p:cNvSpPr>
          <p:nvPr>
            <p:ph type="body" idx="1"/>
          </p:nvPr>
        </p:nvSpPr>
        <p:spPr/>
        <p:txBody>
          <a:bodyPr/>
          <a:lstStyle/>
          <a:p>
            <a:r>
              <a:rPr lang="en-US" dirty="0">
                <a:latin typeface="Arial" charset="0"/>
                <a:ea typeface="ＭＳ Ｐゴシック" charset="0"/>
                <a:cs typeface="ＭＳ Ｐゴシック" charset="0"/>
              </a:rPr>
              <a:t>The CCTM is an </a:t>
            </a:r>
            <a:r>
              <a:rPr lang="en-US" dirty="0" err="1">
                <a:latin typeface="Arial" charset="0"/>
                <a:ea typeface="ＭＳ Ｐゴシック" charset="0"/>
                <a:cs typeface="ＭＳ Ｐゴシック" charset="0"/>
              </a:rPr>
              <a:t>Eulerian</a:t>
            </a:r>
            <a:r>
              <a:rPr lang="en-US" dirty="0">
                <a:latin typeface="Arial" charset="0"/>
                <a:ea typeface="ＭＳ Ｐゴシック" charset="0"/>
                <a:cs typeface="ＭＳ Ｐゴシック" charset="0"/>
              </a:rPr>
              <a:t> air quality model</a:t>
            </a:r>
          </a:p>
          <a:p>
            <a:r>
              <a:rPr lang="en-US" dirty="0">
                <a:latin typeface="Arial" charset="0"/>
                <a:ea typeface="ＭＳ Ｐゴシック" charset="0"/>
                <a:cs typeface="ＭＳ Ｐゴシック" charset="0"/>
              </a:rPr>
              <a:t>Configuration options for CCTM science modules determined at compilation</a:t>
            </a:r>
          </a:p>
          <a:p>
            <a:r>
              <a:rPr lang="en-US" dirty="0">
                <a:latin typeface="Arial" charset="0"/>
                <a:ea typeface="ＭＳ Ｐゴシック" charset="0"/>
                <a:cs typeface="ＭＳ Ｐゴシック" charset="0"/>
              </a:rPr>
              <a:t>Dynamic horizontal grid allocation and vertical layer structure determined at execution</a:t>
            </a:r>
          </a:p>
          <a:p>
            <a:r>
              <a:rPr lang="en-US" dirty="0">
                <a:latin typeface="Arial" charset="0"/>
                <a:ea typeface="ＭＳ Ｐゴシック" charset="0"/>
                <a:cs typeface="ＭＳ Ｐゴシック" charset="0"/>
              </a:rPr>
              <a:t>Basic outputs include hourly concentrations for gaseous and aerosol pollutants, wet </a:t>
            </a:r>
            <a:r>
              <a:rPr lang="en-US" dirty="0" smtClean="0">
                <a:latin typeface="Arial" charset="0"/>
                <a:ea typeface="ＭＳ Ｐゴシック" charset="0"/>
                <a:cs typeface="ＭＳ Ｐゴシック" charset="0"/>
              </a:rPr>
              <a:t>and dry deposition fluxes, and visibility metrics</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Supplementary </a:t>
            </a:r>
            <a:r>
              <a:rPr lang="en-US" dirty="0">
                <a:latin typeface="Arial" charset="0"/>
                <a:ea typeface="ＭＳ Ｐゴシック" charset="0"/>
                <a:cs typeface="ＭＳ Ｐゴシック" charset="0"/>
              </a:rPr>
              <a:t>outputs include </a:t>
            </a:r>
            <a:r>
              <a:rPr lang="en-US" dirty="0" smtClean="0">
                <a:latin typeface="Arial" charset="0"/>
                <a:ea typeface="ＭＳ Ｐゴシック" charset="0"/>
                <a:cs typeface="ＭＳ Ｐゴシック" charset="0"/>
              </a:rPr>
              <a:t>inline emissions diagnostic files, land-use deposition files (MOSAIC), and process </a:t>
            </a:r>
            <a:r>
              <a:rPr lang="en-US" dirty="0">
                <a:latin typeface="Arial" charset="0"/>
                <a:ea typeface="ＭＳ Ｐゴシック" charset="0"/>
                <a:cs typeface="ＭＳ Ｐゴシック" charset="0"/>
              </a:rPr>
              <a:t>analysis outputs</a:t>
            </a:r>
          </a:p>
        </p:txBody>
      </p:sp>
    </p:spTree>
    <p:extLst>
      <p:ext uri="{BB962C8B-B14F-4D97-AF65-F5344CB8AC3E}">
        <p14:creationId xmlns:p14="http://schemas.microsoft.com/office/powerpoint/2010/main" val="38320975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AA2583A-D556-0D46-8943-7A4338E08F05}" type="slidenum">
              <a:rPr lang="en-US" sz="1400"/>
              <a:pPr/>
              <a:t>28</a:t>
            </a:fld>
            <a:endParaRPr lang="en-US" sz="1400"/>
          </a:p>
        </p:txBody>
      </p:sp>
      <p:sp>
        <p:nvSpPr>
          <p:cNvPr id="63490" name="Rectangle 2"/>
          <p:cNvSpPr>
            <a:spLocks noGrp="1" noChangeArrowheads="1"/>
          </p:cNvSpPr>
          <p:nvPr>
            <p:ph type="title"/>
          </p:nvPr>
        </p:nvSpPr>
        <p:spPr>
          <a:xfrm>
            <a:off x="457200" y="457200"/>
            <a:ext cx="8229600" cy="685800"/>
          </a:xfrm>
        </p:spPr>
        <p:txBody>
          <a:bodyPr/>
          <a:lstStyle/>
          <a:p>
            <a:r>
              <a:rPr lang="en-US" sz="4000" dirty="0">
                <a:latin typeface="Arial" charset="0"/>
                <a:ea typeface="ＭＳ Ｐゴシック" charset="0"/>
                <a:cs typeface="ＭＳ Ｐゴシック" charset="0"/>
              </a:rPr>
              <a:t>CCTM Science Process Modules</a:t>
            </a:r>
          </a:p>
        </p:txBody>
      </p:sp>
      <p:sp>
        <p:nvSpPr>
          <p:cNvPr id="63491" name="Rectangle 3"/>
          <p:cNvSpPr>
            <a:spLocks noGrp="1" noChangeArrowheads="1"/>
          </p:cNvSpPr>
          <p:nvPr>
            <p:ph type="body" idx="1"/>
          </p:nvPr>
        </p:nvSpPr>
        <p:spPr>
          <a:xfrm>
            <a:off x="685800" y="1219200"/>
            <a:ext cx="7953375" cy="4114800"/>
          </a:xfrm>
        </p:spPr>
        <p:txBody>
          <a:bodyPr/>
          <a:lstStyle/>
          <a:p>
            <a:pPr>
              <a:lnSpc>
                <a:spcPct val="80000"/>
              </a:lnSpc>
            </a:pPr>
            <a:r>
              <a:rPr lang="en-US" dirty="0">
                <a:latin typeface="Arial" charset="0"/>
                <a:ea typeface="ＭＳ Ｐゴシック" charset="0"/>
                <a:cs typeface="ＭＳ Ｐゴシック" charset="0"/>
              </a:rPr>
              <a:t>DRIVER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controls model data flows</a:t>
            </a:r>
          </a:p>
          <a:p>
            <a:pPr>
              <a:lnSpc>
                <a:spcPct val="80000"/>
              </a:lnSpc>
            </a:pPr>
            <a:r>
              <a:rPr lang="en-US" dirty="0">
                <a:latin typeface="Arial" charset="0"/>
                <a:ea typeface="ＭＳ Ｐゴシック" charset="0"/>
                <a:cs typeface="ＭＳ Ｐゴシック" charset="0"/>
              </a:rPr>
              <a:t>HADV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horizontal advection</a:t>
            </a:r>
          </a:p>
          <a:p>
            <a:pPr>
              <a:lnSpc>
                <a:spcPct val="80000"/>
              </a:lnSpc>
            </a:pPr>
            <a:r>
              <a:rPr lang="en-US" dirty="0">
                <a:latin typeface="Arial" charset="0"/>
                <a:ea typeface="ＭＳ Ｐゴシック" charset="0"/>
                <a:cs typeface="ＭＳ Ｐゴシック" charset="0"/>
              </a:rPr>
              <a:t>VADV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vertical advection</a:t>
            </a:r>
          </a:p>
          <a:p>
            <a:pPr>
              <a:lnSpc>
                <a:spcPct val="80000"/>
              </a:lnSpc>
            </a:pPr>
            <a:r>
              <a:rPr lang="en-US" dirty="0">
                <a:latin typeface="Arial" charset="0"/>
                <a:ea typeface="ＭＳ Ｐゴシック" charset="0"/>
                <a:cs typeface="ＭＳ Ｐゴシック" charset="0"/>
              </a:rPr>
              <a:t>ADJCON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adjusts mixing ratios of pollutants</a:t>
            </a:r>
          </a:p>
          <a:p>
            <a:pPr>
              <a:lnSpc>
                <a:spcPct val="80000"/>
              </a:lnSpc>
            </a:pPr>
            <a:r>
              <a:rPr lang="en-US" dirty="0">
                <a:latin typeface="Arial" charset="0"/>
                <a:ea typeface="ＭＳ Ｐゴシック" charset="0"/>
                <a:cs typeface="ＭＳ Ｐゴシック" charset="0"/>
              </a:rPr>
              <a:t>HDIFF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horizontal diffusion</a:t>
            </a:r>
          </a:p>
          <a:p>
            <a:pPr>
              <a:lnSpc>
                <a:spcPct val="80000"/>
              </a:lnSpc>
            </a:pPr>
            <a:r>
              <a:rPr lang="en-US" dirty="0">
                <a:latin typeface="Arial" charset="0"/>
                <a:ea typeface="ＭＳ Ｐゴシック" charset="0"/>
                <a:cs typeface="ＭＳ Ｐゴシック" charset="0"/>
              </a:rPr>
              <a:t>VDIFF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vertical diffusion and deposition</a:t>
            </a:r>
          </a:p>
          <a:p>
            <a:pPr>
              <a:lnSpc>
                <a:spcPct val="80000"/>
              </a:lnSpc>
            </a:pPr>
            <a:r>
              <a:rPr lang="en-US" dirty="0">
                <a:latin typeface="Arial" charset="0"/>
                <a:ea typeface="ＭＳ Ｐゴシック" charset="0"/>
                <a:cs typeface="ＭＳ Ｐゴシック" charset="0"/>
              </a:rPr>
              <a:t>CHEM </a:t>
            </a:r>
            <a:r>
              <a:rPr lang="en-US" dirty="0">
                <a:latin typeface="Arial" charset="0"/>
                <a:ea typeface="ＭＳ Ｐゴシック" charset="0"/>
                <a:cs typeface="Arial" charset="0"/>
              </a:rPr>
              <a:t>→ gas-phase chemistry</a:t>
            </a:r>
          </a:p>
          <a:p>
            <a:pPr>
              <a:lnSpc>
                <a:spcPct val="80000"/>
              </a:lnSpc>
            </a:pPr>
            <a:r>
              <a:rPr lang="en-US" dirty="0">
                <a:latin typeface="Arial" charset="0"/>
                <a:ea typeface="ＭＳ Ｐゴシック" charset="0"/>
                <a:cs typeface="ＭＳ Ｐゴシック" charset="0"/>
              </a:rPr>
              <a:t>CLOUD </a:t>
            </a:r>
            <a:r>
              <a:rPr lang="en-US" dirty="0">
                <a:latin typeface="Arial" charset="0"/>
                <a:ea typeface="ＭＳ Ｐゴシック" charset="0"/>
                <a:cs typeface="Arial" charset="0"/>
              </a:rPr>
              <a:t>→ aqueous-phase chemistry, cloud-mixing</a:t>
            </a:r>
            <a:endParaRPr lang="en-US" dirty="0">
              <a:latin typeface="Arial" charset="0"/>
              <a:ea typeface="ＭＳ Ｐゴシック" charset="0"/>
              <a:cs typeface="ＭＳ Ｐゴシック" charset="0"/>
            </a:endParaRPr>
          </a:p>
          <a:p>
            <a:pPr>
              <a:lnSpc>
                <a:spcPct val="80000"/>
              </a:lnSpc>
            </a:pPr>
            <a:r>
              <a:rPr lang="en-US" dirty="0">
                <a:latin typeface="Arial" charset="0"/>
                <a:ea typeface="ＭＳ Ｐゴシック" charset="0"/>
                <a:cs typeface="ＭＳ Ｐゴシック" charset="0"/>
              </a:rPr>
              <a:t>AERO </a:t>
            </a:r>
            <a:r>
              <a:rPr lang="en-US" dirty="0">
                <a:latin typeface="Arial" charset="0"/>
                <a:ea typeface="ＭＳ Ｐゴシック" charset="0"/>
                <a:cs typeface="Arial" charset="0"/>
              </a:rPr>
              <a:t>→ </a:t>
            </a:r>
            <a:r>
              <a:rPr lang="en-US" dirty="0">
                <a:latin typeface="Arial" charset="0"/>
                <a:ea typeface="ＭＳ Ｐゴシック" charset="0"/>
                <a:cs typeface="ＭＳ Ｐゴシック" charset="0"/>
              </a:rPr>
              <a:t>aerosol dynamics and size </a:t>
            </a:r>
            <a:r>
              <a:rPr lang="en-US" dirty="0" smtClean="0">
                <a:latin typeface="Arial" charset="0"/>
                <a:ea typeface="ＭＳ Ｐゴシック" charset="0"/>
                <a:cs typeface="ＭＳ Ｐゴシック" charset="0"/>
              </a:rPr>
              <a:t>distributions</a:t>
            </a:r>
          </a:p>
          <a:p>
            <a:r>
              <a:rPr lang="en-US" dirty="0">
                <a:latin typeface="Arial" charset="0"/>
              </a:rPr>
              <a:t>PHOT </a:t>
            </a:r>
            <a:r>
              <a:rPr lang="en-US" dirty="0">
                <a:latin typeface="Arial" charset="0"/>
                <a:cs typeface="Arial" charset="0"/>
              </a:rPr>
              <a:t>→ computes photolysis rates</a:t>
            </a:r>
            <a:endParaRPr lang="en-US" dirty="0">
              <a:latin typeface="Arial" charset="0"/>
            </a:endParaRPr>
          </a:p>
          <a:p>
            <a:r>
              <a:rPr lang="en-US" dirty="0">
                <a:latin typeface="Arial" charset="0"/>
              </a:rPr>
              <a:t>AERO-DEPV </a:t>
            </a:r>
            <a:r>
              <a:rPr lang="en-US" dirty="0">
                <a:latin typeface="Arial" charset="0"/>
                <a:cs typeface="Arial" charset="0"/>
              </a:rPr>
              <a:t>→ computes particle size-dependent dry deposition velocities</a:t>
            </a:r>
            <a:endParaRPr lang="en-US" dirty="0">
              <a:latin typeface="Arial" charset="0"/>
            </a:endParaRPr>
          </a:p>
          <a:p>
            <a:r>
              <a:rPr lang="en-US" dirty="0">
                <a:latin typeface="Arial" charset="0"/>
              </a:rPr>
              <a:t>UTIL </a:t>
            </a:r>
            <a:r>
              <a:rPr lang="en-US" dirty="0">
                <a:latin typeface="Arial" charset="0"/>
                <a:cs typeface="Arial" charset="0"/>
              </a:rPr>
              <a:t>→ collection of utility </a:t>
            </a:r>
            <a:r>
              <a:rPr lang="en-US" dirty="0" smtClean="0">
                <a:latin typeface="Arial" charset="0"/>
                <a:cs typeface="Arial" charset="0"/>
              </a:rPr>
              <a:t>subroutines</a:t>
            </a:r>
            <a:endParaRPr lang="en-US" dirty="0">
              <a:latin typeface="Arial" charset="0"/>
              <a:cs typeface="Arial" charset="0"/>
            </a:endParaRPr>
          </a:p>
        </p:txBody>
      </p:sp>
    </p:spTree>
    <p:extLst>
      <p:ext uri="{BB962C8B-B14F-4D97-AF65-F5344CB8AC3E}">
        <p14:creationId xmlns:p14="http://schemas.microsoft.com/office/powerpoint/2010/main" val="25958239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DB232A6-F668-6342-B049-C51ED43C1250}" type="slidenum">
              <a:rPr lang="en-US" sz="1400"/>
              <a:pPr/>
              <a:t>29</a:t>
            </a:fld>
            <a:endParaRPr lang="en-US" sz="1400"/>
          </a:p>
        </p:txBody>
      </p:sp>
      <p:sp>
        <p:nvSpPr>
          <p:cNvPr id="10" name="Rectangle 2"/>
          <p:cNvSpPr>
            <a:spLocks noGrp="1" noChangeArrowheads="1"/>
          </p:cNvSpPr>
          <p:nvPr>
            <p:ph type="title"/>
          </p:nvPr>
        </p:nvSpPr>
        <p:spPr>
          <a:xfrm>
            <a:off x="685800" y="228600"/>
            <a:ext cx="7772400" cy="1143000"/>
          </a:xfrm>
        </p:spPr>
        <p:txBody>
          <a:bodyPr/>
          <a:lstStyle/>
          <a:p>
            <a:r>
              <a:rPr lang="en-US" dirty="0">
                <a:latin typeface="Arial" charset="0"/>
                <a:ea typeface="ＭＳ Ｐゴシック" charset="0"/>
                <a:cs typeface="ＭＳ Ｐゴシック" charset="0"/>
              </a:rPr>
              <a:t>PM Treatment in CMAQ</a:t>
            </a:r>
            <a:endParaRPr lang="en-US" sz="1800" dirty="0">
              <a:latin typeface="Arial" charset="0"/>
              <a:ea typeface="ＭＳ Ｐゴシック" charset="0"/>
              <a:cs typeface="ＭＳ Ｐゴシック" charset="0"/>
            </a:endParaRPr>
          </a:p>
        </p:txBody>
      </p:sp>
      <p:sp>
        <p:nvSpPr>
          <p:cNvPr id="11" name="Rectangle 3"/>
          <p:cNvSpPr>
            <a:spLocks noGrp="1" noChangeArrowheads="1"/>
          </p:cNvSpPr>
          <p:nvPr>
            <p:ph idx="1"/>
          </p:nvPr>
        </p:nvSpPr>
        <p:spPr>
          <a:xfrm>
            <a:off x="381000" y="1562100"/>
            <a:ext cx="8610600" cy="4610100"/>
          </a:xfrm>
        </p:spPr>
        <p:txBody>
          <a:bodyPr>
            <a:normAutofit lnSpcReduction="10000"/>
          </a:bodyPr>
          <a:lstStyle/>
          <a:p>
            <a:r>
              <a:rPr lang="en-US" dirty="0">
                <a:latin typeface="Arial" charset="0"/>
                <a:ea typeface="ＭＳ Ｐゴシック" charset="0"/>
                <a:cs typeface="ＭＳ Ｐゴシック" charset="0"/>
              </a:rPr>
              <a:t>Particle size distribution is represented as the superposition of 3 lognormal sub-distributions (modes) </a:t>
            </a:r>
          </a:p>
          <a:p>
            <a:pPr lvl="1"/>
            <a:r>
              <a:rPr lang="en-US" sz="2000" dirty="0">
                <a:latin typeface="Arial" charset="0"/>
                <a:ea typeface="ＭＳ Ｐゴシック" charset="0"/>
              </a:rPr>
              <a:t>Aitken mode (up to ~ 0.1 microns) (typically for fresh particles)</a:t>
            </a:r>
          </a:p>
          <a:p>
            <a:pPr lvl="1"/>
            <a:r>
              <a:rPr lang="en-US" sz="2000" dirty="0">
                <a:latin typeface="Arial" charset="0"/>
                <a:ea typeface="ＭＳ Ｐゴシック" charset="0"/>
              </a:rPr>
              <a:t>Accumulation mode (0.1 - 2.5 microns) (aged particles)</a:t>
            </a:r>
          </a:p>
          <a:p>
            <a:pPr lvl="1"/>
            <a:r>
              <a:rPr lang="en-US" sz="2000" dirty="0">
                <a:latin typeface="Arial" charset="0"/>
                <a:ea typeface="ＭＳ Ｐゴシック" charset="0"/>
              </a:rPr>
              <a:t>Coarse mode (2.5 – 10 microns)</a:t>
            </a:r>
          </a:p>
          <a:p>
            <a:pPr lvl="1"/>
            <a:r>
              <a:rPr lang="en-US" sz="2000" dirty="0">
                <a:latin typeface="Arial" charset="0"/>
                <a:ea typeface="ＭＳ Ｐゴシック" charset="0"/>
              </a:rPr>
              <a:t>PM</a:t>
            </a:r>
            <a:r>
              <a:rPr lang="en-US" sz="2000" baseline="-25000" dirty="0">
                <a:latin typeface="Arial" charset="0"/>
                <a:ea typeface="ＭＳ Ｐゴシック" charset="0"/>
              </a:rPr>
              <a:t>10</a:t>
            </a:r>
            <a:r>
              <a:rPr lang="en-US" sz="2000" dirty="0">
                <a:latin typeface="Arial" charset="0"/>
                <a:ea typeface="ＭＳ Ｐゴシック" charset="0"/>
              </a:rPr>
              <a:t> is the sum of all three modes</a:t>
            </a:r>
          </a:p>
          <a:p>
            <a:r>
              <a:rPr lang="en-US" dirty="0">
                <a:latin typeface="Arial" charset="0"/>
                <a:ea typeface="ＭＳ Ｐゴシック" charset="0"/>
                <a:cs typeface="ＭＳ Ｐゴシック" charset="0"/>
              </a:rPr>
              <a:t>For each mode, model predicts </a:t>
            </a:r>
          </a:p>
          <a:p>
            <a:pPr lvl="1"/>
            <a:r>
              <a:rPr lang="en-US" sz="2000" dirty="0">
                <a:latin typeface="Arial" charset="0"/>
                <a:ea typeface="ＭＳ Ｐゴシック" charset="0"/>
              </a:rPr>
              <a:t>Various chemical components of PM</a:t>
            </a:r>
            <a:r>
              <a:rPr lang="en-US" sz="2000" baseline="-25000" dirty="0">
                <a:latin typeface="Arial" charset="0"/>
                <a:ea typeface="ＭＳ Ｐゴシック" charset="0"/>
              </a:rPr>
              <a:t>2.5</a:t>
            </a:r>
            <a:endParaRPr lang="en-US" sz="2000" dirty="0">
              <a:latin typeface="Arial" charset="0"/>
              <a:ea typeface="ＭＳ Ｐゴシック" charset="0"/>
            </a:endParaRPr>
          </a:p>
          <a:p>
            <a:pPr lvl="2"/>
            <a:r>
              <a:rPr lang="en-US" sz="1600" dirty="0">
                <a:latin typeface="Arial" charset="0"/>
                <a:ea typeface="ＭＳ Ｐゴシック" charset="0"/>
              </a:rPr>
              <a:t>Primary: Organics, Elemental Carbon, Crustal</a:t>
            </a:r>
          </a:p>
          <a:p>
            <a:pPr lvl="2"/>
            <a:r>
              <a:rPr lang="en-US" sz="1600" dirty="0">
                <a:latin typeface="Arial" charset="0"/>
                <a:ea typeface="ＭＳ Ｐゴシック" charset="0"/>
              </a:rPr>
              <a:t>Secondary: Sulfate, Nitrate, Ammonium, Organic Aerosol (</a:t>
            </a:r>
            <a:r>
              <a:rPr lang="en-US" sz="1600" dirty="0" smtClean="0">
                <a:latin typeface="Arial" charset="0"/>
                <a:ea typeface="ＭＳ Ｐゴシック" charset="0"/>
              </a:rPr>
              <a:t>Anthropogenic, </a:t>
            </a:r>
            <a:r>
              <a:rPr lang="en-US" sz="1600" dirty="0">
                <a:latin typeface="Arial" charset="0"/>
                <a:ea typeface="ＭＳ Ｐゴシック" charset="0"/>
              </a:rPr>
              <a:t>Biogenic)</a:t>
            </a:r>
          </a:p>
          <a:p>
            <a:r>
              <a:rPr lang="en-US" dirty="0">
                <a:latin typeface="Arial" charset="0"/>
                <a:ea typeface="ＭＳ Ｐゴシック" charset="0"/>
                <a:cs typeface="ＭＳ Ｐゴシック" charset="0"/>
              </a:rPr>
              <a:t>Additional outputs</a:t>
            </a:r>
          </a:p>
          <a:p>
            <a:pPr lvl="1"/>
            <a:r>
              <a:rPr lang="en-US" sz="2000" dirty="0">
                <a:latin typeface="Arial" charset="0"/>
                <a:ea typeface="ＭＳ Ｐゴシック" charset="0"/>
              </a:rPr>
              <a:t>particle number, total surface area and total mass</a:t>
            </a:r>
          </a:p>
        </p:txBody>
      </p:sp>
      <p:pic>
        <p:nvPicPr>
          <p:cNvPr id="12" name="Picture 11" descr="Trimo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0"/>
            <a:ext cx="2447925" cy="162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457200" y="62484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i="1">
                <a:solidFill>
                  <a:srgbClr val="FF0000"/>
                </a:solidFill>
              </a:rPr>
              <a:t>Ref: Binkowski et al, JGR, 2003</a:t>
            </a:r>
          </a:p>
        </p:txBody>
      </p:sp>
    </p:spTree>
    <p:extLst>
      <p:ext uri="{BB962C8B-B14F-4D97-AF65-F5344CB8AC3E}">
        <p14:creationId xmlns:p14="http://schemas.microsoft.com/office/powerpoint/2010/main" val="1443184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 calcmode="lin" valueType="num">
                                      <p:cBhvr additive="base">
                                        <p:cTn id="2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 calcmode="lin" valueType="num">
                                      <p:cBhvr additive="base">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 calcmode="lin" valueType="num">
                                      <p:cBhvr additive="base">
                                        <p:cTn id="4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additive="base">
                                        <p:cTn id="47"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accel="50000" decel="50000" fill="hold" grpId="0" nodeType="with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 calcmode="lin" valueType="num">
                                      <p:cBhvr additive="base">
                                        <p:cTn id="5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accel="50000" decel="5000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084"/>
            <a:ext cx="8915400" cy="896316"/>
          </a:xfrm>
        </p:spPr>
        <p:txBody>
          <a:bodyPr>
            <a:normAutofit/>
          </a:bodyPr>
          <a:lstStyle/>
          <a:p>
            <a:r>
              <a:rPr lang="en-US" sz="4800" dirty="0" smtClean="0">
                <a:latin typeface="Arial"/>
                <a:cs typeface="Arial"/>
              </a:rPr>
              <a:t>Chemistry-Transport Modeling</a:t>
            </a:r>
            <a:endParaRPr lang="en-US" sz="4800" dirty="0">
              <a:latin typeface="Arial"/>
              <a:cs typeface="Arial"/>
            </a:endParaRPr>
          </a:p>
        </p:txBody>
      </p:sp>
      <p:sp>
        <p:nvSpPr>
          <p:cNvPr id="8" name="Process 7"/>
          <p:cNvSpPr/>
          <p:nvPr/>
        </p:nvSpPr>
        <p:spPr>
          <a:xfrm>
            <a:off x="2809590" y="1116008"/>
            <a:ext cx="3412563" cy="448969"/>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Meteorology</a:t>
            </a:r>
            <a:endParaRPr lang="en-US" dirty="0">
              <a:latin typeface="Arial"/>
              <a:cs typeface="Arial"/>
            </a:endParaRPr>
          </a:p>
        </p:txBody>
      </p:sp>
      <p:sp>
        <p:nvSpPr>
          <p:cNvPr id="9" name="Process 8"/>
          <p:cNvSpPr/>
          <p:nvPr/>
        </p:nvSpPr>
        <p:spPr>
          <a:xfrm>
            <a:off x="602970" y="1812052"/>
            <a:ext cx="3412563" cy="448969"/>
          </a:xfrm>
          <a:prstGeom prst="flowChartProcess">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Emissions</a:t>
            </a:r>
            <a:endParaRPr lang="en-US" dirty="0">
              <a:latin typeface="Arial"/>
              <a:cs typeface="Arial"/>
            </a:endParaRPr>
          </a:p>
        </p:txBody>
      </p:sp>
      <p:sp>
        <p:nvSpPr>
          <p:cNvPr id="10" name="Process 9"/>
          <p:cNvSpPr/>
          <p:nvPr/>
        </p:nvSpPr>
        <p:spPr>
          <a:xfrm>
            <a:off x="5257800" y="1828800"/>
            <a:ext cx="3412563" cy="448969"/>
          </a:xfrm>
          <a:prstGeom prst="flowChartProcess">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Initial/Boundary Conditions</a:t>
            </a:r>
            <a:endParaRPr lang="en-US" sz="2000" dirty="0">
              <a:latin typeface="Arial"/>
              <a:cs typeface="Arial"/>
            </a:endParaRPr>
          </a:p>
        </p:txBody>
      </p:sp>
      <p:sp>
        <p:nvSpPr>
          <p:cNvPr id="11" name="Process 10"/>
          <p:cNvSpPr/>
          <p:nvPr/>
        </p:nvSpPr>
        <p:spPr>
          <a:xfrm>
            <a:off x="2438400" y="2652265"/>
            <a:ext cx="4572000" cy="624335"/>
          </a:xfrm>
          <a:prstGeom prst="flowChart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Chemistry Transport Model</a:t>
            </a:r>
            <a:endParaRPr lang="en-US" dirty="0">
              <a:latin typeface="Arial"/>
              <a:cs typeface="Arial"/>
            </a:endParaRPr>
          </a:p>
        </p:txBody>
      </p:sp>
      <p:cxnSp>
        <p:nvCxnSpPr>
          <p:cNvPr id="13" name="Straight Arrow Connector 12"/>
          <p:cNvCxnSpPr>
            <a:stCxn id="8" idx="2"/>
          </p:cNvCxnSpPr>
          <p:nvPr/>
        </p:nvCxnSpPr>
        <p:spPr>
          <a:xfrm>
            <a:off x="4515872" y="1564977"/>
            <a:ext cx="0" cy="1084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74074" y="1564977"/>
            <a:ext cx="0" cy="247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374074" y="2258241"/>
            <a:ext cx="0" cy="391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748195" y="2261021"/>
            <a:ext cx="1" cy="391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52400" y="3429000"/>
            <a:ext cx="4349090" cy="3404521"/>
          </a:xfrm>
          <a:prstGeom prst="rect">
            <a:avLst/>
          </a:prstGeom>
          <a:noFill/>
        </p:spPr>
        <p:txBody>
          <a:bodyPr wrap="square" rtlCol="0">
            <a:spAutoFit/>
          </a:bodyPr>
          <a:lstStyle/>
          <a:p>
            <a:pPr marL="285750" indent="-285750">
              <a:buFont typeface="Arial"/>
              <a:buChar char="•"/>
            </a:pPr>
            <a:r>
              <a:rPr lang="en-US" sz="2200" dirty="0" smtClean="0">
                <a:latin typeface="Arial"/>
                <a:cs typeface="Arial"/>
              </a:rPr>
              <a:t>Inputs to CTMs include </a:t>
            </a:r>
          </a:p>
          <a:p>
            <a:pPr marL="742950" lvl="1" indent="-285750">
              <a:lnSpc>
                <a:spcPct val="110000"/>
              </a:lnSpc>
              <a:buFont typeface="Arial"/>
              <a:buChar char="•"/>
            </a:pPr>
            <a:r>
              <a:rPr lang="en-US" sz="2200" dirty="0" smtClean="0">
                <a:latin typeface="Arial"/>
                <a:cs typeface="Arial"/>
              </a:rPr>
              <a:t>Meteorology –  e.g. winds, temperature, precipitation</a:t>
            </a:r>
          </a:p>
          <a:p>
            <a:pPr marL="742950" lvl="1" indent="-285750">
              <a:lnSpc>
                <a:spcPct val="110000"/>
              </a:lnSpc>
              <a:buFont typeface="Arial"/>
              <a:buChar char="•"/>
            </a:pPr>
            <a:r>
              <a:rPr lang="en-US" sz="2200" dirty="0" smtClean="0">
                <a:latin typeface="Arial"/>
                <a:cs typeface="Arial"/>
              </a:rPr>
              <a:t>Emissions – pollutant fluxes from industrial, mobile, natural, and other sources</a:t>
            </a:r>
          </a:p>
          <a:p>
            <a:pPr marL="742950" lvl="1" indent="-285750">
              <a:lnSpc>
                <a:spcPct val="110000"/>
              </a:lnSpc>
              <a:buFont typeface="Arial"/>
              <a:buChar char="•"/>
            </a:pPr>
            <a:r>
              <a:rPr lang="en-US" sz="2200" dirty="0" smtClean="0">
                <a:latin typeface="Arial"/>
                <a:cs typeface="Arial"/>
              </a:rPr>
              <a:t>IC/BC – fluxes at the model boundaries</a:t>
            </a:r>
          </a:p>
        </p:txBody>
      </p:sp>
      <p:sp>
        <p:nvSpPr>
          <p:cNvPr id="35" name="TextBox 34"/>
          <p:cNvSpPr txBox="1"/>
          <p:nvPr/>
        </p:nvSpPr>
        <p:spPr>
          <a:xfrm>
            <a:off x="4648200" y="3429000"/>
            <a:ext cx="4325264" cy="3065967"/>
          </a:xfrm>
          <a:prstGeom prst="rect">
            <a:avLst/>
          </a:prstGeom>
          <a:noFill/>
        </p:spPr>
        <p:txBody>
          <a:bodyPr wrap="square" rtlCol="0">
            <a:spAutoFit/>
          </a:bodyPr>
          <a:lstStyle/>
          <a:p>
            <a:pPr marL="285750" indent="-285750">
              <a:lnSpc>
                <a:spcPct val="110000"/>
              </a:lnSpc>
              <a:buFont typeface="Arial"/>
              <a:buChar char="•"/>
            </a:pPr>
            <a:r>
              <a:rPr lang="en-US" sz="2200" dirty="0" smtClean="0">
                <a:latin typeface="Arial"/>
                <a:cs typeface="Arial"/>
              </a:rPr>
              <a:t>Outputs from CTMs include</a:t>
            </a:r>
          </a:p>
          <a:p>
            <a:pPr marL="742950" lvl="1" indent="-285750">
              <a:lnSpc>
                <a:spcPct val="110000"/>
              </a:lnSpc>
              <a:buFont typeface="Arial"/>
              <a:buChar char="•"/>
            </a:pPr>
            <a:r>
              <a:rPr lang="en-US" sz="2200" dirty="0" smtClean="0">
                <a:latin typeface="Arial"/>
                <a:cs typeface="Arial"/>
              </a:rPr>
              <a:t>Hourly concentrations of gases and particles</a:t>
            </a:r>
          </a:p>
          <a:p>
            <a:pPr marL="742950" lvl="1" indent="-285750">
              <a:lnSpc>
                <a:spcPct val="110000"/>
              </a:lnSpc>
              <a:buFont typeface="Arial"/>
              <a:buChar char="•"/>
            </a:pPr>
            <a:r>
              <a:rPr lang="en-US" sz="2200" dirty="0" smtClean="0">
                <a:latin typeface="Arial"/>
                <a:cs typeface="Arial"/>
              </a:rPr>
              <a:t>Hourly wet and dry deposition totals</a:t>
            </a:r>
          </a:p>
          <a:p>
            <a:pPr marL="285750" indent="-285750">
              <a:lnSpc>
                <a:spcPct val="110000"/>
              </a:lnSpc>
              <a:buFont typeface="Arial"/>
              <a:buChar char="•"/>
            </a:pPr>
            <a:r>
              <a:rPr lang="en-US" sz="2200" dirty="0" smtClean="0">
                <a:latin typeface="Arial"/>
                <a:cs typeface="Arial"/>
              </a:rPr>
              <a:t>CTMs are open-source, Linux software designed to run on large computing clusters </a:t>
            </a:r>
          </a:p>
        </p:txBody>
      </p:sp>
    </p:spTree>
    <p:extLst>
      <p:ext uri="{BB962C8B-B14F-4D97-AF65-F5344CB8AC3E}">
        <p14:creationId xmlns:p14="http://schemas.microsoft.com/office/powerpoint/2010/main" val="4249055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83E9A85-9912-6C45-B9A9-919CCFA7CEC0}" type="slidenum">
              <a:rPr lang="en-US" sz="1400"/>
              <a:pPr/>
              <a:t>30</a:t>
            </a:fld>
            <a:endParaRPr lang="en-US" sz="1400"/>
          </a:p>
        </p:txBody>
      </p:sp>
      <p:sp>
        <p:nvSpPr>
          <p:cNvPr id="67586"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CMAQ Scripts</a:t>
            </a:r>
          </a:p>
        </p:txBody>
      </p:sp>
      <p:sp>
        <p:nvSpPr>
          <p:cNvPr id="67587" name="Rectangle 3"/>
          <p:cNvSpPr>
            <a:spLocks noGrp="1" noChangeArrowheads="1"/>
          </p:cNvSpPr>
          <p:nvPr>
            <p:ph type="body" idx="1"/>
          </p:nvPr>
        </p:nvSpPr>
        <p:spPr>
          <a:xfrm>
            <a:off x="1295400" y="1981200"/>
            <a:ext cx="7162800" cy="4114800"/>
          </a:xfrm>
          <a:noFill/>
        </p:spPr>
        <p:txBody>
          <a:bodyPr/>
          <a:lstStyle/>
          <a:p>
            <a:r>
              <a:rPr lang="en-US">
                <a:latin typeface="Arial" charset="0"/>
                <a:ea typeface="ＭＳ Ｐゴシック" charset="0"/>
                <a:cs typeface="ＭＳ Ｐゴシック" charset="0"/>
              </a:rPr>
              <a:t>Build scripts and Makefiles</a:t>
            </a:r>
          </a:p>
          <a:p>
            <a:r>
              <a:rPr lang="en-US">
                <a:latin typeface="Arial" charset="0"/>
                <a:ea typeface="ＭＳ Ｐゴシック" charset="0"/>
                <a:cs typeface="ＭＳ Ｐゴシック" charset="0"/>
              </a:rPr>
              <a:t>Run scripts</a:t>
            </a:r>
          </a:p>
          <a:p>
            <a:pPr>
              <a:buFont typeface="Monotype Sorts" charset="0"/>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24883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C611232-0261-2E46-947F-965051ED8576}" type="slidenum">
              <a:rPr lang="en-US" sz="1400"/>
              <a:pPr/>
              <a:t>31</a:t>
            </a:fld>
            <a:endParaRPr lang="en-US" sz="1400"/>
          </a:p>
        </p:txBody>
      </p:sp>
      <p:sp>
        <p:nvSpPr>
          <p:cNvPr id="6963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Build Scripts </a:t>
            </a:r>
            <a:r>
              <a:rPr lang="en-US" sz="1800">
                <a:latin typeface="Arial" charset="0"/>
                <a:ea typeface="ＭＳ Ｐゴシック" charset="0"/>
                <a:cs typeface="ＭＳ Ｐゴシック" charset="0"/>
              </a:rPr>
              <a:t>(1)</a:t>
            </a:r>
          </a:p>
        </p:txBody>
      </p:sp>
      <p:sp>
        <p:nvSpPr>
          <p:cNvPr id="69635" name="Rectangle 3"/>
          <p:cNvSpPr>
            <a:spLocks noGrp="1" noChangeArrowheads="1"/>
          </p:cNvSpPr>
          <p:nvPr>
            <p:ph type="body" idx="1"/>
          </p:nvPr>
        </p:nvSpPr>
        <p:spPr>
          <a:xfrm>
            <a:off x="517525" y="1616075"/>
            <a:ext cx="8123238" cy="4445000"/>
          </a:xfrm>
        </p:spPr>
        <p:txBody>
          <a:bodyPr/>
          <a:lstStyle/>
          <a:p>
            <a:r>
              <a:rPr lang="en-US" dirty="0">
                <a:latin typeface="Arial" charset="0"/>
                <a:ea typeface="ＭＳ Ｐゴシック" charset="0"/>
                <a:cs typeface="ＭＳ Ｐゴシック" charset="0"/>
              </a:rPr>
              <a:t>The CMAQ system </a:t>
            </a:r>
            <a:r>
              <a:rPr lang="en-US" dirty="0" smtClean="0">
                <a:latin typeface="Arial" charset="0"/>
                <a:ea typeface="ＭＳ Ｐゴシック" charset="0"/>
                <a:cs typeface="ＭＳ Ｐゴシック" charset="0"/>
              </a:rPr>
              <a:t>is entirely composed of Fortran </a:t>
            </a:r>
            <a:r>
              <a:rPr lang="en-US" dirty="0">
                <a:latin typeface="Arial" charset="0"/>
                <a:ea typeface="ＭＳ Ｐゴシック" charset="0"/>
                <a:cs typeface="ＭＳ Ｐゴシック" charset="0"/>
              </a:rPr>
              <a:t>programs</a:t>
            </a:r>
          </a:p>
          <a:p>
            <a:r>
              <a:rPr lang="en-US" dirty="0" err="1" smtClean="0">
                <a:latin typeface="Arial" charset="0"/>
                <a:ea typeface="ＭＳ Ｐゴシック" charset="0"/>
                <a:cs typeface="ＭＳ Ｐゴシック" charset="0"/>
              </a:rPr>
              <a:t>Bldmake</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is used for configuration management and compilation in the CMAQ </a:t>
            </a:r>
            <a:r>
              <a:rPr lang="en-US" dirty="0" smtClean="0">
                <a:latin typeface="Arial" charset="0"/>
                <a:ea typeface="ＭＳ Ｐゴシック" charset="0"/>
                <a:cs typeface="ＭＳ Ｐゴシック" charset="0"/>
              </a:rPr>
              <a:t>system</a:t>
            </a:r>
          </a:p>
          <a:p>
            <a:r>
              <a:rPr lang="en-US" dirty="0" err="1" smtClean="0">
                <a:latin typeface="Arial" charset="0"/>
              </a:rPr>
              <a:t>Bldmake</a:t>
            </a:r>
            <a:r>
              <a:rPr lang="en-US" dirty="0" smtClean="0">
                <a:latin typeface="Arial" charset="0"/>
              </a:rPr>
              <a:t> functions:</a:t>
            </a:r>
            <a:endParaRPr lang="en-US" dirty="0" smtClean="0">
              <a:latin typeface="Arial" charset="0"/>
              <a:ea typeface="ＭＳ Ｐゴシック" charset="0"/>
              <a:cs typeface="ＭＳ Ｐゴシック" charset="0"/>
            </a:endParaRPr>
          </a:p>
          <a:p>
            <a:pPr lvl="1"/>
            <a:r>
              <a:rPr lang="en-US" sz="2000" dirty="0" smtClean="0">
                <a:latin typeface="Arial" charset="0"/>
              </a:rPr>
              <a:t>checks out working copies of the CMAQ source code from a repository</a:t>
            </a:r>
          </a:p>
          <a:p>
            <a:pPr lvl="1"/>
            <a:r>
              <a:rPr lang="en-US" sz="2000" dirty="0" smtClean="0">
                <a:latin typeface="Arial" charset="0"/>
              </a:rPr>
              <a:t>generates an </a:t>
            </a:r>
            <a:r>
              <a:rPr lang="en-US" sz="2000" dirty="0" err="1" smtClean="0">
                <a:latin typeface="Arial" charset="0"/>
              </a:rPr>
              <a:t>Makefile</a:t>
            </a:r>
            <a:endParaRPr lang="en-US" sz="2000" dirty="0" smtClean="0">
              <a:latin typeface="Arial" charset="0"/>
            </a:endParaRPr>
          </a:p>
          <a:p>
            <a:pPr lvl="1"/>
            <a:r>
              <a:rPr lang="en-US" sz="2000" dirty="0" smtClean="0">
                <a:latin typeface="Arial" charset="0"/>
              </a:rPr>
              <a:t>executes the </a:t>
            </a:r>
            <a:r>
              <a:rPr lang="en-US" sz="2000" dirty="0" err="1" smtClean="0">
                <a:latin typeface="Arial" charset="0"/>
              </a:rPr>
              <a:t>Makefile</a:t>
            </a:r>
            <a:r>
              <a:rPr lang="en-US" sz="2000" dirty="0" smtClean="0">
                <a:latin typeface="Arial" charset="0"/>
              </a:rPr>
              <a:t> to create an executable</a:t>
            </a:r>
            <a:endParaRPr lang="en-US" sz="2000" dirty="0">
              <a:latin typeface="Arial" charset="0"/>
              <a:cs typeface="ＭＳ Ｐゴシック" charset="0"/>
            </a:endParaRPr>
          </a:p>
          <a:p>
            <a:r>
              <a:rPr lang="en-US" dirty="0" smtClean="0">
                <a:latin typeface="Arial" charset="0"/>
                <a:ea typeface="ＭＳ Ｐゴシック" charset="0"/>
                <a:cs typeface="ＭＳ Ｐゴシック" charset="0"/>
              </a:rPr>
              <a:t>Each </a:t>
            </a:r>
            <a:r>
              <a:rPr lang="en-US" dirty="0">
                <a:latin typeface="Arial" charset="0"/>
                <a:ea typeface="ＭＳ Ｐゴシック" charset="0"/>
                <a:cs typeface="ＭＳ Ｐゴシック" charset="0"/>
              </a:rPr>
              <a:t>CMAQ module has a build script associated with it that calls </a:t>
            </a:r>
            <a:r>
              <a:rPr lang="en-US" dirty="0" err="1" smtClean="0">
                <a:latin typeface="Arial" charset="0"/>
                <a:ea typeface="ＭＳ Ｐゴシック" charset="0"/>
                <a:cs typeface="ＭＳ Ｐゴシック" charset="0"/>
              </a:rPr>
              <a:t>Bldmake</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(MCIP uses a </a:t>
            </a:r>
            <a:r>
              <a:rPr lang="en-US" dirty="0" err="1">
                <a:latin typeface="Arial" charset="0"/>
                <a:ea typeface="ＭＳ Ｐゴシック" charset="0"/>
                <a:cs typeface="ＭＳ Ｐゴシック" charset="0"/>
              </a:rPr>
              <a:t>Makefile</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9825841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8BEEAD4-7736-2748-83CF-F49DB99595E6}" type="slidenum">
              <a:rPr lang="en-US" sz="1400"/>
              <a:pPr/>
              <a:t>32</a:t>
            </a:fld>
            <a:endParaRPr lang="en-US" sz="1400"/>
          </a:p>
        </p:txBody>
      </p:sp>
      <p:sp>
        <p:nvSpPr>
          <p:cNvPr id="7168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CMAQ Build Scripts </a:t>
            </a:r>
            <a:r>
              <a:rPr lang="en-US" sz="1800">
                <a:latin typeface="Arial" charset="0"/>
                <a:ea typeface="ＭＳ Ｐゴシック" charset="0"/>
                <a:cs typeface="ＭＳ Ｐゴシック" charset="0"/>
              </a:rPr>
              <a:t>(2)</a:t>
            </a:r>
          </a:p>
        </p:txBody>
      </p:sp>
      <p:sp>
        <p:nvSpPr>
          <p:cNvPr id="71683" name="Rectangle 3"/>
          <p:cNvSpPr>
            <a:spLocks noGrp="1" noChangeArrowheads="1"/>
          </p:cNvSpPr>
          <p:nvPr>
            <p:ph type="body" idx="1"/>
          </p:nvPr>
        </p:nvSpPr>
        <p:spPr>
          <a:xfrm>
            <a:off x="517525" y="1616075"/>
            <a:ext cx="8123238" cy="4445000"/>
          </a:xfrm>
        </p:spPr>
        <p:txBody>
          <a:bodyPr/>
          <a:lstStyle/>
          <a:p>
            <a:r>
              <a:rPr lang="en-US" dirty="0">
                <a:latin typeface="Arial" charset="0"/>
                <a:ea typeface="ＭＳ Ｐゴシック" charset="0"/>
                <a:cs typeface="ＭＳ Ｐゴシック" charset="0"/>
              </a:rPr>
              <a:t>Operating system dependencies are handled by the </a:t>
            </a:r>
            <a:r>
              <a:rPr lang="en-US" dirty="0" err="1" smtClean="0">
                <a:latin typeface="Arial" charset="0"/>
              </a:rPr>
              <a:t>Bldmake</a:t>
            </a:r>
            <a:r>
              <a:rPr lang="en-US" dirty="0" smtClean="0">
                <a:latin typeface="Arial" charset="0"/>
                <a:ea typeface="ＭＳ Ｐゴシック" charset="0"/>
                <a:cs typeface="ＭＳ Ｐゴシック" charset="0"/>
              </a:rPr>
              <a:t> scripts (</a:t>
            </a:r>
            <a:r>
              <a:rPr lang="en-US" dirty="0" err="1" smtClean="0">
                <a:latin typeface="Arial" charset="0"/>
                <a:ea typeface="ＭＳ Ｐゴシック" charset="0"/>
                <a:cs typeface="ＭＳ Ｐゴシック" charset="0"/>
              </a:rPr>
              <a:t>i.e</a:t>
            </a:r>
            <a:r>
              <a:rPr lang="en-US" dirty="0" smtClean="0">
                <a:latin typeface="Arial" charset="0"/>
                <a:ea typeface="ＭＳ Ｐゴシック" charset="0"/>
                <a:cs typeface="ＭＳ Ｐゴシック" charset="0"/>
              </a:rPr>
              <a:t>, location and type of Fortran compiler, compilation flags, location of source code on system)</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The </a:t>
            </a:r>
            <a:r>
              <a:rPr lang="en-US" dirty="0">
                <a:latin typeface="Arial" charset="0"/>
                <a:ea typeface="ＭＳ Ｐゴシック" charset="0"/>
                <a:cs typeface="ＭＳ Ｐゴシック" charset="0"/>
              </a:rPr>
              <a:t>build scripts </a:t>
            </a:r>
            <a:r>
              <a:rPr lang="en-US" dirty="0" smtClean="0">
                <a:latin typeface="Arial" charset="0"/>
                <a:ea typeface="ＭＳ Ｐゴシック" charset="0"/>
                <a:cs typeface="ＭＳ Ｐゴシック" charset="0"/>
              </a:rPr>
              <a:t>contain configuration </a:t>
            </a:r>
            <a:r>
              <a:rPr lang="en-US" dirty="0">
                <a:latin typeface="Arial" charset="0"/>
                <a:ea typeface="ＭＳ Ｐゴシック" charset="0"/>
                <a:cs typeface="ＭＳ Ｐゴシック" charset="0"/>
              </a:rPr>
              <a:t>information </a:t>
            </a:r>
            <a:r>
              <a:rPr lang="en-US" dirty="0" smtClean="0">
                <a:latin typeface="Arial" charset="0"/>
                <a:ea typeface="ＭＳ Ｐゴシック" charset="0"/>
                <a:cs typeface="ＭＳ Ｐゴシック" charset="0"/>
              </a:rPr>
              <a:t>that is used to check copies of the CMAQ source code out of a Concurrent </a:t>
            </a:r>
            <a:r>
              <a:rPr lang="en-US" dirty="0">
                <a:latin typeface="Arial" charset="0"/>
                <a:ea typeface="ＭＳ Ｐゴシック" charset="0"/>
                <a:cs typeface="ＭＳ Ｐゴシック" charset="0"/>
              </a:rPr>
              <a:t>Version System (CVS) code repository</a:t>
            </a:r>
          </a:p>
          <a:p>
            <a:r>
              <a:rPr lang="en-US" dirty="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CMAQ build </a:t>
            </a:r>
            <a:r>
              <a:rPr lang="en-US" dirty="0">
                <a:latin typeface="Arial" charset="0"/>
                <a:ea typeface="ＭＳ Ｐゴシック" charset="0"/>
                <a:cs typeface="ＭＳ Ｐゴシック" charset="0"/>
              </a:rPr>
              <a:t>scripts provide the option of either generating </a:t>
            </a:r>
            <a:r>
              <a:rPr lang="en-US" dirty="0" smtClean="0">
                <a:latin typeface="Arial" charset="0"/>
                <a:ea typeface="ＭＳ Ｐゴシック" charset="0"/>
                <a:cs typeface="ＭＳ Ｐゴシック" charset="0"/>
              </a:rPr>
              <a:t>executables directly </a:t>
            </a:r>
            <a:r>
              <a:rPr lang="en-US" dirty="0">
                <a:latin typeface="Arial" charset="0"/>
                <a:ea typeface="ＭＳ Ｐゴシック" charset="0"/>
                <a:cs typeface="ＭＳ Ｐゴシック" charset="0"/>
              </a:rPr>
              <a:t>or creating </a:t>
            </a:r>
            <a:r>
              <a:rPr lang="en-US" dirty="0" err="1">
                <a:latin typeface="Arial" charset="0"/>
                <a:ea typeface="ＭＳ Ｐゴシック" charset="0"/>
                <a:cs typeface="ＭＳ Ｐゴシック" charset="0"/>
              </a:rPr>
              <a:t>Makefiles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835760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B4AC5B6-996A-3F4D-A839-AC2533F42465}" type="slidenum">
              <a:rPr lang="en-US" sz="1400"/>
              <a:pPr/>
              <a:t>33</a:t>
            </a:fld>
            <a:endParaRPr lang="en-US" sz="1400"/>
          </a:p>
        </p:txBody>
      </p:sp>
      <p:sp>
        <p:nvSpPr>
          <p:cNvPr id="73730"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Makefiles</a:t>
            </a:r>
          </a:p>
        </p:txBody>
      </p:sp>
      <p:sp>
        <p:nvSpPr>
          <p:cNvPr id="73731" name="Rectangle 3"/>
          <p:cNvSpPr>
            <a:spLocks noGrp="1" noChangeArrowheads="1"/>
          </p:cNvSpPr>
          <p:nvPr>
            <p:ph type="body" idx="1"/>
          </p:nvPr>
        </p:nvSpPr>
        <p:spPr>
          <a:xfrm>
            <a:off x="1219200" y="1644650"/>
            <a:ext cx="7239000" cy="4114800"/>
          </a:xfrm>
          <a:noFill/>
        </p:spPr>
        <p:txBody>
          <a:bodyPr/>
          <a:lstStyle/>
          <a:p>
            <a:r>
              <a:rPr lang="en-US">
                <a:latin typeface="Arial" charset="0"/>
                <a:ea typeface="ＭＳ Ｐゴシック" charset="0"/>
                <a:cs typeface="ＭＳ Ｐゴシック" charset="0"/>
              </a:rPr>
              <a:t>Alternative to build scripts for compiling executables</a:t>
            </a:r>
          </a:p>
          <a:p>
            <a:r>
              <a:rPr lang="en-US">
                <a:latin typeface="Arial" charset="0"/>
                <a:ea typeface="ＭＳ Ｐゴシック" charset="0"/>
                <a:cs typeface="ＭＳ Ｐゴシック" charset="0"/>
              </a:rPr>
              <a:t>Require that the source code is online, i.e. no CVS options built into the script</a:t>
            </a:r>
          </a:p>
          <a:p>
            <a:r>
              <a:rPr lang="en-US">
                <a:latin typeface="Arial" charset="0"/>
                <a:ea typeface="ＭＳ Ｐゴシック" charset="0"/>
                <a:cs typeface="ＭＳ Ｐゴシック" charset="0"/>
              </a:rPr>
              <a:t>Operating system dependencies</a:t>
            </a:r>
          </a:p>
          <a:p>
            <a:r>
              <a:rPr lang="en-US">
                <a:latin typeface="Arial" charset="0"/>
                <a:ea typeface="ＭＳ Ｐゴシック" charset="0"/>
                <a:cs typeface="ＭＳ Ｐゴシック" charset="0"/>
              </a:rPr>
              <a:t>MCIP is the only CMAQ module that is currently distributed with only a Makefile option for compilation</a:t>
            </a:r>
          </a:p>
        </p:txBody>
      </p:sp>
    </p:spTree>
    <p:extLst>
      <p:ext uri="{BB962C8B-B14F-4D97-AF65-F5344CB8AC3E}">
        <p14:creationId xmlns:p14="http://schemas.microsoft.com/office/powerpoint/2010/main" val="2528798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46A1A7B-C106-C644-AAE1-FC33A4EF59B0}" type="slidenum">
              <a:rPr lang="en-US" sz="1400"/>
              <a:pPr/>
              <a:t>34</a:t>
            </a:fld>
            <a:endParaRPr lang="en-US" sz="1400"/>
          </a:p>
        </p:txBody>
      </p:sp>
      <p:sp>
        <p:nvSpPr>
          <p:cNvPr id="75778"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Run Scripts</a:t>
            </a:r>
          </a:p>
        </p:txBody>
      </p:sp>
      <p:sp>
        <p:nvSpPr>
          <p:cNvPr id="75779" name="Rectangle 3"/>
          <p:cNvSpPr>
            <a:spLocks noGrp="1" noChangeArrowheads="1"/>
          </p:cNvSpPr>
          <p:nvPr>
            <p:ph type="body" idx="1"/>
          </p:nvPr>
        </p:nvSpPr>
        <p:spPr>
          <a:xfrm>
            <a:off x="533400" y="1644650"/>
            <a:ext cx="8077200" cy="4451350"/>
          </a:xfrm>
          <a:noFill/>
        </p:spPr>
        <p:txBody>
          <a:bodyPr/>
          <a:lstStyle/>
          <a:p>
            <a:pPr>
              <a:lnSpc>
                <a:spcPct val="80000"/>
              </a:lnSpc>
            </a:pPr>
            <a:r>
              <a:rPr lang="en-US" sz="2800" dirty="0">
                <a:latin typeface="Arial" charset="0"/>
                <a:ea typeface="ＭＳ Ｐゴシック" charset="0"/>
                <a:cs typeface="ＭＳ Ｐゴシック" charset="0"/>
              </a:rPr>
              <a:t>User interface for CMAQ</a:t>
            </a:r>
          </a:p>
          <a:p>
            <a:pPr>
              <a:lnSpc>
                <a:spcPct val="80000"/>
              </a:lnSpc>
            </a:pPr>
            <a:r>
              <a:rPr lang="en-US" sz="2800" dirty="0">
                <a:latin typeface="Arial" charset="0"/>
                <a:ea typeface="ＭＳ Ｐゴシック" charset="0"/>
                <a:cs typeface="ＭＳ Ｐゴシック" charset="0"/>
              </a:rPr>
              <a:t>CMAQ run scripts are C-shell files that set necessary environment variables, directory and file locations, and call </a:t>
            </a:r>
            <a:r>
              <a:rPr lang="en-US" sz="2800" dirty="0" err="1">
                <a:latin typeface="Arial" charset="0"/>
                <a:ea typeface="ＭＳ Ｐゴシック" charset="0"/>
                <a:cs typeface="ＭＳ Ｐゴシック" charset="0"/>
              </a:rPr>
              <a:t>executables</a:t>
            </a:r>
            <a:endParaRPr lang="en-US" sz="2800" dirty="0">
              <a:latin typeface="Arial" charset="0"/>
              <a:ea typeface="ＭＳ Ｐゴシック" charset="0"/>
              <a:cs typeface="ＭＳ Ｐゴシック" charset="0"/>
            </a:endParaRPr>
          </a:p>
          <a:p>
            <a:pPr>
              <a:lnSpc>
                <a:spcPct val="80000"/>
              </a:lnSpc>
            </a:pPr>
            <a:r>
              <a:rPr lang="en-US" sz="2800" dirty="0" smtClean="0">
                <a:latin typeface="Arial" charset="0"/>
                <a:ea typeface="ＭＳ Ｐゴシック" charset="0"/>
                <a:cs typeface="ＭＳ Ｐゴシック" charset="0"/>
              </a:rPr>
              <a:t>Settings </a:t>
            </a:r>
            <a:r>
              <a:rPr lang="en-US" sz="2800" dirty="0">
                <a:latin typeface="Arial" charset="0"/>
                <a:ea typeface="ＭＳ Ｐゴシック" charset="0"/>
                <a:cs typeface="ＭＳ Ｐゴシック" charset="0"/>
              </a:rPr>
              <a:t>defined in the CMAQ run scripts include:</a:t>
            </a:r>
          </a:p>
          <a:p>
            <a:pPr lvl="1">
              <a:lnSpc>
                <a:spcPct val="80000"/>
              </a:lnSpc>
            </a:pPr>
            <a:r>
              <a:rPr lang="en-US" sz="1800" dirty="0">
                <a:latin typeface="Arial" charset="0"/>
                <a:ea typeface="ＭＳ Ｐゴシック" charset="0"/>
              </a:rPr>
              <a:t>Input and output file nomenclature</a:t>
            </a:r>
          </a:p>
          <a:p>
            <a:pPr lvl="1">
              <a:lnSpc>
                <a:spcPct val="80000"/>
              </a:lnSpc>
            </a:pPr>
            <a:r>
              <a:rPr lang="en-US" sz="1800" dirty="0">
                <a:latin typeface="Arial" charset="0"/>
                <a:ea typeface="ＭＳ Ｐゴシック" charset="0"/>
              </a:rPr>
              <a:t>Horizontal grid definitions</a:t>
            </a:r>
          </a:p>
          <a:p>
            <a:pPr lvl="1">
              <a:lnSpc>
                <a:spcPct val="80000"/>
              </a:lnSpc>
            </a:pPr>
            <a:r>
              <a:rPr lang="en-US" sz="1800" dirty="0">
                <a:latin typeface="Arial" charset="0"/>
                <a:ea typeface="ＭＳ Ｐゴシック" charset="0"/>
              </a:rPr>
              <a:t>3-d meteorology file for setting vertical layer structure</a:t>
            </a:r>
          </a:p>
          <a:p>
            <a:pPr lvl="1">
              <a:lnSpc>
                <a:spcPct val="80000"/>
              </a:lnSpc>
            </a:pPr>
            <a:r>
              <a:rPr lang="en-US" sz="1800" dirty="0">
                <a:latin typeface="Arial" charset="0"/>
                <a:ea typeface="ＭＳ Ｐゴシック" charset="0"/>
              </a:rPr>
              <a:t>Start date, start time, time step, and run duration</a:t>
            </a:r>
          </a:p>
          <a:p>
            <a:pPr lvl="1">
              <a:lnSpc>
                <a:spcPct val="80000"/>
              </a:lnSpc>
            </a:pPr>
            <a:r>
              <a:rPr lang="en-US" sz="1800" dirty="0" err="1">
                <a:latin typeface="Arial" charset="0"/>
                <a:ea typeface="ＭＳ Ｐゴシック" charset="0"/>
              </a:rPr>
              <a:t>Logfile</a:t>
            </a:r>
            <a:r>
              <a:rPr lang="en-US" sz="1800" dirty="0">
                <a:latin typeface="Arial" charset="0"/>
                <a:ea typeface="ＭＳ Ｐゴシック" charset="0"/>
              </a:rPr>
              <a:t> options</a:t>
            </a:r>
          </a:p>
          <a:p>
            <a:pPr lvl="1">
              <a:lnSpc>
                <a:spcPct val="80000"/>
              </a:lnSpc>
            </a:pPr>
            <a:r>
              <a:rPr lang="en-US" sz="1800" dirty="0">
                <a:latin typeface="Arial" charset="0"/>
                <a:ea typeface="ＭＳ Ｐゴシック" charset="0"/>
              </a:rPr>
              <a:t>Debug options </a:t>
            </a:r>
            <a:endParaRPr lang="en-US" sz="1800" dirty="0" smtClean="0">
              <a:latin typeface="Arial" charset="0"/>
              <a:ea typeface="ＭＳ Ｐゴシック" charset="0"/>
            </a:endParaRPr>
          </a:p>
          <a:p>
            <a:pPr>
              <a:lnSpc>
                <a:spcPct val="80000"/>
              </a:lnSpc>
            </a:pPr>
            <a:r>
              <a:rPr lang="en-US" sz="2600" dirty="0" smtClean="0">
                <a:latin typeface="Arial" charset="0"/>
              </a:rPr>
              <a:t>The CCTM run script also includes several scientific configuration options</a:t>
            </a:r>
            <a:endParaRPr lang="en-US" sz="2600" dirty="0">
              <a:latin typeface="Arial" charset="0"/>
              <a:ea typeface="ＭＳ Ｐゴシック" charset="0"/>
            </a:endParaRPr>
          </a:p>
        </p:txBody>
      </p:sp>
    </p:spTree>
    <p:extLst>
      <p:ext uri="{BB962C8B-B14F-4D97-AF65-F5344CB8AC3E}">
        <p14:creationId xmlns:p14="http://schemas.microsoft.com/office/powerpoint/2010/main" val="761495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43E0A66-3F81-0A49-A02F-8A1276F06195}" type="slidenum">
              <a:rPr lang="en-US" sz="1400"/>
              <a:pPr/>
              <a:t>35</a:t>
            </a:fld>
            <a:endParaRPr lang="en-US" sz="1400"/>
          </a:p>
        </p:txBody>
      </p:sp>
      <p:sp>
        <p:nvSpPr>
          <p:cNvPr id="77826" name="Rectangle 2"/>
          <p:cNvSpPr>
            <a:spLocks noGrp="1" noChangeArrowheads="1"/>
          </p:cNvSpPr>
          <p:nvPr>
            <p:ph type="title"/>
          </p:nvPr>
        </p:nvSpPr>
        <p:spPr>
          <a:xfrm>
            <a:off x="457200" y="457200"/>
            <a:ext cx="8229600" cy="1193800"/>
          </a:xfrm>
          <a:noFill/>
        </p:spPr>
        <p:txBody>
          <a:bodyPr/>
          <a:lstStyle/>
          <a:p>
            <a:r>
              <a:rPr lang="en-US" dirty="0">
                <a:latin typeface="Arial" charset="0"/>
                <a:ea typeface="ＭＳ Ｐゴシック" charset="0"/>
                <a:cs typeface="ＭＳ Ｐゴシック" charset="0"/>
              </a:rPr>
              <a:t>CMAQ Libraries and Utilities</a:t>
            </a:r>
          </a:p>
        </p:txBody>
      </p:sp>
      <p:sp>
        <p:nvSpPr>
          <p:cNvPr id="77827" name="Rectangle 3"/>
          <p:cNvSpPr>
            <a:spLocks noGrp="1" noChangeArrowheads="1"/>
          </p:cNvSpPr>
          <p:nvPr>
            <p:ph type="body" idx="1"/>
          </p:nvPr>
        </p:nvSpPr>
        <p:spPr>
          <a:xfrm>
            <a:off x="1295400" y="1981200"/>
            <a:ext cx="7162800" cy="4114800"/>
          </a:xfrm>
          <a:noFill/>
        </p:spPr>
        <p:txBody>
          <a:bodyPr/>
          <a:lstStyle/>
          <a:p>
            <a:r>
              <a:rPr lang="en-US" dirty="0">
                <a:latin typeface="Arial" charset="0"/>
                <a:ea typeface="ＭＳ Ｐゴシック" charset="0"/>
                <a:cs typeface="ＭＳ Ｐゴシック" charset="0"/>
              </a:rPr>
              <a:t>I/O API</a:t>
            </a:r>
          </a:p>
          <a:p>
            <a:r>
              <a:rPr lang="en-US" dirty="0" err="1">
                <a:latin typeface="Arial" charset="0"/>
                <a:ea typeface="ＭＳ Ｐゴシック" charset="0"/>
                <a:cs typeface="ＭＳ Ｐゴシック" charset="0"/>
              </a:rPr>
              <a:t>netCDF</a:t>
            </a:r>
            <a:endParaRPr lang="en-US" dirty="0">
              <a:latin typeface="Arial" charset="0"/>
              <a:ea typeface="ＭＳ Ｐゴシック" charset="0"/>
              <a:cs typeface="ＭＳ Ｐゴシック" charset="0"/>
            </a:endParaRPr>
          </a:p>
          <a:p>
            <a:r>
              <a:rPr lang="en-US" dirty="0" err="1">
                <a:latin typeface="Arial" charset="0"/>
                <a:ea typeface="ＭＳ Ｐゴシック" charset="0"/>
                <a:cs typeface="ＭＳ Ｐゴシック" charset="0"/>
              </a:rPr>
              <a:t>mpich</a:t>
            </a:r>
            <a:endParaRPr lang="en-US" dirty="0">
              <a:latin typeface="Arial" charset="0"/>
              <a:ea typeface="ＭＳ Ｐゴシック" charset="0"/>
              <a:cs typeface="ＭＳ Ｐゴシック" charset="0"/>
            </a:endParaRPr>
          </a:p>
          <a:p>
            <a:r>
              <a:rPr lang="en-US" dirty="0" err="1">
                <a:latin typeface="Arial" charset="0"/>
                <a:ea typeface="ＭＳ Ｐゴシック" charset="0"/>
                <a:cs typeface="ＭＳ Ｐゴシック" charset="0"/>
              </a:rPr>
              <a:t>Stenex</a:t>
            </a:r>
            <a:endParaRPr lang="en-US" dirty="0">
              <a:latin typeface="Arial" charset="0"/>
              <a:ea typeface="ＭＳ Ｐゴシック" charset="0"/>
              <a:cs typeface="ＭＳ Ｐゴシック" charset="0"/>
            </a:endParaRPr>
          </a:p>
          <a:p>
            <a:r>
              <a:rPr lang="en-US" dirty="0" err="1">
                <a:latin typeface="Arial" charset="0"/>
                <a:ea typeface="ＭＳ Ｐゴシック" charset="0"/>
                <a:cs typeface="ＭＳ Ｐゴシック" charset="0"/>
              </a:rPr>
              <a:t>Pario</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CVS</a:t>
            </a:r>
          </a:p>
          <a:p>
            <a:r>
              <a:rPr lang="en-US" dirty="0" smtClean="0">
                <a:latin typeface="Arial" charset="0"/>
                <a:ea typeface="ＭＳ Ｐゴシック" charset="0"/>
                <a:cs typeface="ＭＳ Ｐゴシック" charset="0"/>
              </a:rPr>
              <a:t>VERDI</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22033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E9D9D07-17F8-4642-A531-51014878FA32}" type="slidenum">
              <a:rPr lang="en-US" sz="1400"/>
              <a:pPr/>
              <a:t>36</a:t>
            </a:fld>
            <a:endParaRPr lang="en-US" sz="1400"/>
          </a:p>
        </p:txBody>
      </p:sp>
      <p:sp>
        <p:nvSpPr>
          <p:cNvPr id="79874" name="Rectangle 2"/>
          <p:cNvSpPr>
            <a:spLocks noGrp="1" noChangeArrowheads="1"/>
          </p:cNvSpPr>
          <p:nvPr>
            <p:ph type="title"/>
          </p:nvPr>
        </p:nvSpPr>
        <p:spPr>
          <a:xfrm>
            <a:off x="457200" y="381000"/>
            <a:ext cx="8229600" cy="1193800"/>
          </a:xfrm>
        </p:spPr>
        <p:txBody>
          <a:bodyPr/>
          <a:lstStyle/>
          <a:p>
            <a:r>
              <a:rPr lang="en-US" dirty="0">
                <a:latin typeface="Arial" charset="0"/>
                <a:ea typeface="ＭＳ Ｐゴシック" charset="0"/>
                <a:cs typeface="ＭＳ Ｐゴシック" charset="0"/>
              </a:rPr>
              <a:t>CMAQ Libraries and Utilities</a:t>
            </a:r>
          </a:p>
        </p:txBody>
      </p:sp>
      <p:sp>
        <p:nvSpPr>
          <p:cNvPr id="79875" name="Rectangle 3"/>
          <p:cNvSpPr>
            <a:spLocks noGrp="1" noChangeArrowheads="1"/>
          </p:cNvSpPr>
          <p:nvPr>
            <p:ph type="body" idx="1"/>
          </p:nvPr>
        </p:nvSpPr>
        <p:spPr/>
        <p:txBody>
          <a:bodyPr/>
          <a:lstStyle/>
          <a:p>
            <a:r>
              <a:rPr lang="en-US">
                <a:latin typeface="Arial" charset="0"/>
                <a:ea typeface="ＭＳ Ｐゴシック" charset="0"/>
                <a:cs typeface="Times New Roman" charset="0"/>
              </a:rPr>
              <a:t>Library files provide an easy way for programs to share commonly used subroutines; three libraries used by CMAQ</a:t>
            </a:r>
            <a:r>
              <a:rPr lang="en-US">
                <a:latin typeface="Arial" charset="0"/>
                <a:ea typeface="ＭＳ Ｐゴシック" charset="0"/>
                <a:cs typeface="ＭＳ Ｐゴシック" charset="0"/>
              </a:rPr>
              <a:t> </a:t>
            </a:r>
          </a:p>
          <a:p>
            <a:r>
              <a:rPr lang="en-US" u="sng">
                <a:latin typeface="Arial" charset="0"/>
                <a:ea typeface="ＭＳ Ｐゴシック" charset="0"/>
                <a:cs typeface="ＭＳ Ｐゴシック" charset="0"/>
              </a:rPr>
              <a:t>I/O API</a:t>
            </a:r>
            <a:r>
              <a:rPr lang="en-US">
                <a:latin typeface="Arial" charset="0"/>
                <a:ea typeface="ＭＳ Ｐゴシック" charset="0"/>
                <a:cs typeface="ＭＳ Ｐゴシック" charset="0"/>
              </a:rPr>
              <a:t> - </a:t>
            </a:r>
            <a:r>
              <a:rPr lang="en-US">
                <a:latin typeface="Arial" charset="0"/>
                <a:ea typeface="ＭＳ Ｐゴシック" charset="0"/>
                <a:cs typeface="Times New Roman" charset="0"/>
              </a:rPr>
              <a:t>an easy-to-learn, easy-to-use programming library for data storage and access, available for both Fortran and C</a:t>
            </a:r>
            <a:r>
              <a:rPr lang="en-US">
                <a:latin typeface="Arial" charset="0"/>
                <a:ea typeface="ＭＳ Ｐゴシック" charset="0"/>
                <a:cs typeface="ＭＳ Ｐゴシック" charset="0"/>
              </a:rPr>
              <a:t> </a:t>
            </a:r>
            <a:endParaRPr lang="en-US" u="sng">
              <a:latin typeface="Arial" charset="0"/>
              <a:ea typeface="ＭＳ Ｐゴシック" charset="0"/>
              <a:cs typeface="ＭＳ Ｐゴシック" charset="0"/>
            </a:endParaRPr>
          </a:p>
          <a:p>
            <a:r>
              <a:rPr lang="en-US" u="sng">
                <a:latin typeface="Arial" charset="0"/>
                <a:ea typeface="ＭＳ Ｐゴシック" charset="0"/>
                <a:cs typeface="ＭＳ Ｐゴシック" charset="0"/>
              </a:rPr>
              <a:t>netCDF</a:t>
            </a:r>
            <a:r>
              <a:rPr lang="en-US">
                <a:latin typeface="Arial" charset="0"/>
                <a:ea typeface="ＭＳ Ｐゴシック" charset="0"/>
                <a:cs typeface="ＭＳ Ｐゴシック" charset="0"/>
              </a:rPr>
              <a:t> - </a:t>
            </a:r>
            <a:r>
              <a:rPr lang="en-US">
                <a:latin typeface="Arial" charset="0"/>
                <a:ea typeface="ＭＳ Ｐゴシック" charset="0"/>
                <a:cs typeface="Times New Roman" charset="0"/>
              </a:rPr>
              <a:t>an interface for array-oriented data access and a library that provides an implementation of the interface</a:t>
            </a:r>
            <a:r>
              <a:rPr lang="en-US">
                <a:latin typeface="Arial" charset="0"/>
                <a:ea typeface="ＭＳ Ｐゴシック" charset="0"/>
                <a:cs typeface="ＭＳ Ｐゴシック" charset="0"/>
              </a:rPr>
              <a:t> </a:t>
            </a:r>
          </a:p>
          <a:p>
            <a:r>
              <a:rPr lang="en-US" u="sng">
                <a:latin typeface="Arial" charset="0"/>
                <a:ea typeface="ＭＳ Ｐゴシック" charset="0"/>
                <a:cs typeface="ＭＳ Ｐゴシック" charset="0"/>
              </a:rPr>
              <a:t>mpich</a:t>
            </a:r>
            <a:r>
              <a:rPr lang="en-US">
                <a:latin typeface="Arial" charset="0"/>
                <a:ea typeface="ＭＳ Ｐゴシック" charset="0"/>
                <a:cs typeface="ＭＳ Ｐゴシック" charset="0"/>
              </a:rPr>
              <a:t> – message passing interface for parallel computing</a:t>
            </a:r>
            <a:endParaRPr lang="en-US" u="sng">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998279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3A25E0-F0A7-3A4F-9078-55C7DE20D03A}" type="slidenum">
              <a:rPr lang="en-US" sz="1400"/>
              <a:pPr/>
              <a:t>37</a:t>
            </a:fld>
            <a:endParaRPr lang="en-US" sz="1400"/>
          </a:p>
        </p:txBody>
      </p:sp>
      <p:sp>
        <p:nvSpPr>
          <p:cNvPr id="80898" name="Rectangle 2"/>
          <p:cNvSpPr>
            <a:spLocks noGrp="1" noChangeArrowheads="1"/>
          </p:cNvSpPr>
          <p:nvPr>
            <p:ph type="title"/>
          </p:nvPr>
        </p:nvSpPr>
        <p:spPr>
          <a:xfrm>
            <a:off x="457200" y="457200"/>
            <a:ext cx="8229600" cy="1193800"/>
          </a:xfrm>
        </p:spPr>
        <p:txBody>
          <a:bodyPr/>
          <a:lstStyle/>
          <a:p>
            <a:r>
              <a:rPr lang="en-US" dirty="0">
                <a:latin typeface="Arial" charset="0"/>
                <a:ea typeface="ＭＳ Ｐゴシック" charset="0"/>
                <a:cs typeface="ＭＳ Ｐゴシック" charset="0"/>
              </a:rPr>
              <a:t>CMAQ Libraries and Utilities</a:t>
            </a:r>
          </a:p>
        </p:txBody>
      </p:sp>
      <p:sp>
        <p:nvSpPr>
          <p:cNvPr id="80899" name="Rectangle 3"/>
          <p:cNvSpPr>
            <a:spLocks noGrp="1" noChangeArrowheads="1"/>
          </p:cNvSpPr>
          <p:nvPr>
            <p:ph type="body" idx="1"/>
          </p:nvPr>
        </p:nvSpPr>
        <p:spPr/>
        <p:txBody>
          <a:bodyPr/>
          <a:lstStyle/>
          <a:p>
            <a:r>
              <a:rPr lang="en-US" u="sng">
                <a:latin typeface="Arial" charset="0"/>
                <a:ea typeface="ＭＳ Ｐゴシック" charset="0"/>
                <a:cs typeface="ＭＳ Ｐゴシック" charset="0"/>
              </a:rPr>
              <a:t>Stenex</a:t>
            </a:r>
            <a:r>
              <a:rPr lang="en-US">
                <a:latin typeface="Arial" charset="0"/>
                <a:ea typeface="ＭＳ Ｐゴシック" charset="0"/>
                <a:cs typeface="ＭＳ Ｐゴシック" charset="0"/>
              </a:rPr>
              <a:t> - </a:t>
            </a:r>
            <a:r>
              <a:rPr lang="en-US">
                <a:latin typeface="Arial" charset="0"/>
                <a:ea typeface="ＭＳ Ｐゴシック" charset="0"/>
                <a:cs typeface="Times New Roman" charset="0"/>
              </a:rPr>
              <a:t>the Stencil Exchange library</a:t>
            </a:r>
            <a:r>
              <a:rPr lang="en-US">
                <a:latin typeface="Arial" charset="0"/>
                <a:ea typeface="ＭＳ Ｐゴシック" charset="0"/>
                <a:cs typeface="ＭＳ Ｐゴシック" charset="0"/>
              </a:rPr>
              <a:t> is required for parallel processing</a:t>
            </a:r>
            <a:endParaRPr lang="en-US" u="sng">
              <a:latin typeface="Arial" charset="0"/>
              <a:ea typeface="ＭＳ Ｐゴシック" charset="0"/>
              <a:cs typeface="ＭＳ Ｐゴシック" charset="0"/>
            </a:endParaRPr>
          </a:p>
          <a:p>
            <a:r>
              <a:rPr lang="en-US" u="sng">
                <a:latin typeface="Arial" charset="0"/>
                <a:ea typeface="ＭＳ Ｐゴシック" charset="0"/>
                <a:cs typeface="ＭＳ Ｐゴシック" charset="0"/>
              </a:rPr>
              <a:t>Pario</a:t>
            </a:r>
            <a:r>
              <a:rPr lang="en-US">
                <a:latin typeface="Arial" charset="0"/>
                <a:ea typeface="ＭＳ Ｐゴシック" charset="0"/>
                <a:cs typeface="ＭＳ Ｐゴシック" charset="0"/>
              </a:rPr>
              <a:t> – </a:t>
            </a:r>
            <a:r>
              <a:rPr lang="en-US">
                <a:latin typeface="Arial" charset="0"/>
                <a:ea typeface="ＭＳ Ｐゴシック" charset="0"/>
                <a:cs typeface="Times New Roman" charset="0"/>
              </a:rPr>
              <a:t>a set of library routines that control CMAQ input/output</a:t>
            </a:r>
            <a:r>
              <a:rPr lang="en-US">
                <a:latin typeface="Arial" charset="0"/>
                <a:ea typeface="ＭＳ Ｐゴシック" charset="0"/>
                <a:cs typeface="ＭＳ Ｐゴシック" charset="0"/>
              </a:rPr>
              <a:t> for multiprocessor applications</a:t>
            </a:r>
            <a:endParaRPr lang="en-US" u="sng">
              <a:latin typeface="Arial" charset="0"/>
              <a:ea typeface="ＭＳ Ｐゴシック" charset="0"/>
              <a:cs typeface="ＭＳ Ｐゴシック" charset="0"/>
            </a:endParaRPr>
          </a:p>
        </p:txBody>
      </p:sp>
    </p:spTree>
    <p:extLst>
      <p:ext uri="{BB962C8B-B14F-4D97-AF65-F5344CB8AC3E}">
        <p14:creationId xmlns:p14="http://schemas.microsoft.com/office/powerpoint/2010/main" val="22600846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E98072-BB7A-9442-9A99-AD2A7D292E50}" type="slidenum">
              <a:rPr lang="en-US" sz="1400"/>
              <a:pPr/>
              <a:t>38</a:t>
            </a:fld>
            <a:endParaRPr lang="en-US" sz="1400"/>
          </a:p>
        </p:txBody>
      </p:sp>
      <p:sp>
        <p:nvSpPr>
          <p:cNvPr id="8192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I/O API Utilities</a:t>
            </a:r>
          </a:p>
        </p:txBody>
      </p:sp>
      <p:sp>
        <p:nvSpPr>
          <p:cNvPr id="81923" name="Rectangle 3"/>
          <p:cNvSpPr>
            <a:spLocks noGrp="1" noChangeArrowheads="1"/>
          </p:cNvSpPr>
          <p:nvPr>
            <p:ph type="body" idx="1"/>
          </p:nvPr>
        </p:nvSpPr>
        <p:spPr/>
        <p:txBody>
          <a:bodyPr/>
          <a:lstStyle/>
          <a:p>
            <a:r>
              <a:rPr lang="en-US">
                <a:latin typeface="Arial" charset="0"/>
                <a:ea typeface="ＭＳ Ｐゴシック" charset="0"/>
                <a:cs typeface="Times New Roman" charset="0"/>
              </a:rPr>
              <a:t>The Input/Output Applications Programming Interface contains an extensive set of utility routines for manipulating dates and times, performing coordinate conversions, storing and recalling grid definitions, sparse matrix arithmetic, etc., as well as a set of data-manipulation and statistical analysis programs </a:t>
            </a:r>
          </a:p>
          <a:p>
            <a:r>
              <a:rPr lang="en-US">
                <a:latin typeface="Arial" charset="0"/>
                <a:ea typeface="ＭＳ Ｐゴシック" charset="0"/>
                <a:cs typeface="Times New Roman" charset="0"/>
              </a:rPr>
              <a:t>Command line programs that are easy to script for automating analysis and post processing</a:t>
            </a:r>
          </a:p>
          <a:p>
            <a:r>
              <a:rPr lang="en-US">
                <a:latin typeface="Arial" charset="0"/>
                <a:ea typeface="ＭＳ Ｐゴシック" charset="0"/>
                <a:cs typeface="ＭＳ Ｐゴシック" charset="0"/>
                <a:hlinkClick r:id="rId2"/>
              </a:rPr>
              <a:t>http://www.baronams.com/products/ioapi/</a:t>
            </a:r>
            <a:endParaRPr lang="en-US">
              <a:latin typeface="Arial" charset="0"/>
              <a:ea typeface="ＭＳ Ｐゴシック" charset="0"/>
              <a:cs typeface="ＭＳ Ｐゴシック" charset="0"/>
            </a:endParaRPr>
          </a:p>
          <a:p>
            <a:r>
              <a:rPr lang="en-US">
                <a:latin typeface="Arial" charset="0"/>
                <a:ea typeface="ＭＳ Ｐゴシック" charset="0"/>
                <a:cs typeface="Times New Roman" charset="0"/>
              </a:rPr>
              <a:t>Examples of I/O API utilities</a:t>
            </a:r>
          </a:p>
        </p:txBody>
      </p:sp>
    </p:spTree>
    <p:extLst>
      <p:ext uri="{BB962C8B-B14F-4D97-AF65-F5344CB8AC3E}">
        <p14:creationId xmlns:p14="http://schemas.microsoft.com/office/powerpoint/2010/main" val="34635585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35A22EB-A9BD-DA4E-956D-6F37A8FDBAF7}" type="slidenum">
              <a:rPr lang="en-US" sz="1400"/>
              <a:pPr/>
              <a:t>39</a:t>
            </a:fld>
            <a:endParaRPr lang="en-US" sz="1400"/>
          </a:p>
        </p:txBody>
      </p:sp>
      <p:sp>
        <p:nvSpPr>
          <p:cNvPr id="8294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I/O API Utilities</a:t>
            </a:r>
          </a:p>
        </p:txBody>
      </p:sp>
      <p:sp>
        <p:nvSpPr>
          <p:cNvPr id="82947" name="Rectangle 3"/>
          <p:cNvSpPr>
            <a:spLocks noGrp="1" noChangeArrowheads="1"/>
          </p:cNvSpPr>
          <p:nvPr>
            <p:ph type="body" idx="1"/>
          </p:nvPr>
        </p:nvSpPr>
        <p:spPr/>
        <p:txBody>
          <a:bodyPr/>
          <a:lstStyle/>
          <a:p>
            <a:pPr>
              <a:lnSpc>
                <a:spcPct val="80000"/>
              </a:lnSpc>
            </a:pPr>
            <a:r>
              <a:rPr lang="en-US" u="sng">
                <a:latin typeface="Arial" charset="0"/>
                <a:ea typeface="ＭＳ Ｐゴシック" charset="0"/>
                <a:cs typeface="Times New Roman" charset="0"/>
              </a:rPr>
              <a:t>m3diff</a:t>
            </a:r>
            <a:r>
              <a:rPr lang="en-US">
                <a:latin typeface="Arial" charset="0"/>
                <a:ea typeface="ＭＳ Ｐゴシック" charset="0"/>
                <a:cs typeface="Times New Roman" charset="0"/>
              </a:rPr>
              <a:t>:  for computing statistics for pairs of variables and for applying various comparison ("differencing") operations to those variables in a pair of files</a:t>
            </a:r>
          </a:p>
          <a:p>
            <a:pPr>
              <a:lnSpc>
                <a:spcPct val="80000"/>
              </a:lnSpc>
            </a:pPr>
            <a:r>
              <a:rPr lang="en-US" u="sng">
                <a:latin typeface="Arial" charset="0"/>
                <a:ea typeface="ＭＳ Ｐゴシック" charset="0"/>
                <a:cs typeface="Times New Roman" charset="0"/>
              </a:rPr>
              <a:t>m3edhdr</a:t>
            </a:r>
            <a:r>
              <a:rPr lang="en-US">
                <a:latin typeface="Arial" charset="0"/>
                <a:ea typeface="ＭＳ Ｐゴシック" charset="0"/>
                <a:cs typeface="Times New Roman" charset="0"/>
              </a:rPr>
              <a:t>:  edit header attributes/file descriptive parameters</a:t>
            </a:r>
          </a:p>
          <a:p>
            <a:pPr>
              <a:lnSpc>
                <a:spcPct val="80000"/>
              </a:lnSpc>
            </a:pPr>
            <a:r>
              <a:rPr lang="en-US" u="sng">
                <a:latin typeface="Arial" charset="0"/>
                <a:ea typeface="ＭＳ Ｐゴシック" charset="0"/>
                <a:cs typeface="Times New Roman" charset="0"/>
              </a:rPr>
              <a:t>m3merge</a:t>
            </a:r>
            <a:r>
              <a:rPr lang="en-US">
                <a:latin typeface="Arial" charset="0"/>
                <a:ea typeface="ＭＳ Ｐゴシック" charset="0"/>
                <a:cs typeface="Times New Roman" charset="0"/>
              </a:rPr>
              <a:t>: merges selected variables from a set of input files for a specified time period, and writes them to a single output file, with optional variable-renaming in the process</a:t>
            </a:r>
          </a:p>
          <a:p>
            <a:pPr>
              <a:lnSpc>
                <a:spcPct val="80000"/>
              </a:lnSpc>
            </a:pPr>
            <a:r>
              <a:rPr lang="en-US" u="sng">
                <a:latin typeface="Arial" charset="0"/>
                <a:ea typeface="ＭＳ Ｐゴシック" charset="0"/>
                <a:cs typeface="Times New Roman" charset="0"/>
              </a:rPr>
              <a:t>vertot</a:t>
            </a:r>
            <a:r>
              <a:rPr lang="en-US">
                <a:latin typeface="Arial" charset="0"/>
                <a:ea typeface="ＭＳ Ｐゴシック" charset="0"/>
                <a:cs typeface="Times New Roman" charset="0"/>
              </a:rPr>
              <a:t>: compute vertical-column totals of variables in a file</a:t>
            </a:r>
          </a:p>
        </p:txBody>
      </p:sp>
    </p:spTree>
    <p:extLst>
      <p:ext uri="{BB962C8B-B14F-4D97-AF65-F5344CB8AC3E}">
        <p14:creationId xmlns:p14="http://schemas.microsoft.com/office/powerpoint/2010/main" val="2603113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8CC359F-3C57-7941-B9BF-8A65932D16E4}" type="slidenum">
              <a:rPr lang="en-US" sz="1400"/>
              <a:pPr/>
              <a:t>4</a:t>
            </a:fld>
            <a:endParaRPr lang="en-US" sz="1400"/>
          </a:p>
        </p:txBody>
      </p:sp>
      <p:sp>
        <p:nvSpPr>
          <p:cNvPr id="23554" name="Rectangle 2"/>
          <p:cNvSpPr>
            <a:spLocks noGrp="1" noChangeArrowheads="1"/>
          </p:cNvSpPr>
          <p:nvPr>
            <p:ph type="title"/>
          </p:nvPr>
        </p:nvSpPr>
        <p:spPr>
          <a:xfrm>
            <a:off x="685800" y="304800"/>
            <a:ext cx="7772400" cy="838200"/>
          </a:xfrm>
        </p:spPr>
        <p:txBody>
          <a:bodyPr/>
          <a:lstStyle/>
          <a:p>
            <a:r>
              <a:rPr lang="en-US" dirty="0">
                <a:latin typeface="Arial" charset="0"/>
                <a:ea typeface="ＭＳ Ｐゴシック" charset="0"/>
                <a:cs typeface="ＭＳ Ｐゴシック" charset="0"/>
              </a:rPr>
              <a:t>CTM Process Schematic</a:t>
            </a:r>
          </a:p>
        </p:txBody>
      </p:sp>
      <p:grpSp>
        <p:nvGrpSpPr>
          <p:cNvPr id="23555" name="Group 3"/>
          <p:cNvGrpSpPr>
            <a:grpSpLocks/>
          </p:cNvGrpSpPr>
          <p:nvPr/>
        </p:nvGrpSpPr>
        <p:grpSpPr bwMode="auto">
          <a:xfrm>
            <a:off x="381000" y="1371600"/>
            <a:ext cx="8077200" cy="5029200"/>
            <a:chOff x="240" y="1056"/>
            <a:chExt cx="5088" cy="3168"/>
          </a:xfrm>
        </p:grpSpPr>
        <p:sp>
          <p:nvSpPr>
            <p:cNvPr id="245764" name="AutoShape 4"/>
            <p:cNvSpPr>
              <a:spLocks noChangeArrowheads="1"/>
            </p:cNvSpPr>
            <p:nvPr/>
          </p:nvSpPr>
          <p:spPr bwMode="auto">
            <a:xfrm>
              <a:off x="240" y="2112"/>
              <a:ext cx="720" cy="432"/>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Met</a:t>
              </a:r>
            </a:p>
            <a:p>
              <a:pPr algn="ctr" eaLnBrk="1" hangingPunct="1">
                <a:defRPr/>
              </a:pPr>
              <a:r>
                <a:rPr lang="en-US" sz="1800" dirty="0">
                  <a:latin typeface="Arial" charset="0"/>
                  <a:cs typeface="Arial" charset="0"/>
                </a:rPr>
                <a:t>Modeling</a:t>
              </a:r>
            </a:p>
          </p:txBody>
        </p:sp>
        <p:sp>
          <p:nvSpPr>
            <p:cNvPr id="245765" name="AutoShape 5"/>
            <p:cNvSpPr>
              <a:spLocks noChangeArrowheads="1"/>
            </p:cNvSpPr>
            <p:nvPr/>
          </p:nvSpPr>
          <p:spPr bwMode="auto">
            <a:xfrm>
              <a:off x="1680" y="1392"/>
              <a:ext cx="768" cy="432"/>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Emissions </a:t>
              </a:r>
            </a:p>
            <a:p>
              <a:pPr algn="ctr" eaLnBrk="1" hangingPunct="1">
                <a:defRPr/>
              </a:pPr>
              <a:r>
                <a:rPr lang="en-US" sz="1800" dirty="0">
                  <a:latin typeface="Arial" charset="0"/>
                  <a:cs typeface="Arial" charset="0"/>
                </a:rPr>
                <a:t>Modeling</a:t>
              </a:r>
            </a:p>
          </p:txBody>
        </p:sp>
        <p:sp>
          <p:nvSpPr>
            <p:cNvPr id="245766" name="AutoShape 6"/>
            <p:cNvSpPr>
              <a:spLocks noChangeArrowheads="1"/>
            </p:cNvSpPr>
            <p:nvPr/>
          </p:nvSpPr>
          <p:spPr bwMode="auto">
            <a:xfrm>
              <a:off x="1728" y="2640"/>
              <a:ext cx="768" cy="432"/>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IC </a:t>
              </a:r>
            </a:p>
            <a:p>
              <a:pPr algn="ctr" eaLnBrk="1" hangingPunct="1">
                <a:defRPr/>
              </a:pPr>
              <a:r>
                <a:rPr lang="en-US" sz="1800" dirty="0">
                  <a:latin typeface="Arial" charset="0"/>
                  <a:cs typeface="Arial" charset="0"/>
                </a:rPr>
                <a:t>Preparation</a:t>
              </a:r>
            </a:p>
          </p:txBody>
        </p:sp>
        <p:sp>
          <p:nvSpPr>
            <p:cNvPr id="245767" name="AutoShape 7"/>
            <p:cNvSpPr>
              <a:spLocks noChangeArrowheads="1"/>
            </p:cNvSpPr>
            <p:nvPr/>
          </p:nvSpPr>
          <p:spPr bwMode="auto">
            <a:xfrm>
              <a:off x="1728" y="3168"/>
              <a:ext cx="768" cy="432"/>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BC </a:t>
              </a:r>
            </a:p>
            <a:p>
              <a:pPr algn="ctr" eaLnBrk="1" hangingPunct="1">
                <a:defRPr/>
              </a:pPr>
              <a:r>
                <a:rPr lang="en-US" sz="1800" dirty="0">
                  <a:latin typeface="Arial" charset="0"/>
                  <a:cs typeface="Arial" charset="0"/>
                </a:rPr>
                <a:t>Preparation</a:t>
              </a:r>
            </a:p>
          </p:txBody>
        </p:sp>
        <p:sp>
          <p:nvSpPr>
            <p:cNvPr id="245768" name="AutoShape 8"/>
            <p:cNvSpPr>
              <a:spLocks noChangeArrowheads="1"/>
            </p:cNvSpPr>
            <p:nvPr/>
          </p:nvSpPr>
          <p:spPr bwMode="auto">
            <a:xfrm>
              <a:off x="1728" y="3744"/>
              <a:ext cx="768" cy="432"/>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Photolysis</a:t>
              </a:r>
            </a:p>
            <a:p>
              <a:pPr algn="ctr" eaLnBrk="1" hangingPunct="1">
                <a:defRPr/>
              </a:pPr>
              <a:r>
                <a:rPr lang="en-US" sz="1800" dirty="0">
                  <a:latin typeface="Arial" charset="0"/>
                  <a:cs typeface="Arial" charset="0"/>
                </a:rPr>
                <a:t>Rates</a:t>
              </a:r>
            </a:p>
          </p:txBody>
        </p:sp>
        <p:sp>
          <p:nvSpPr>
            <p:cNvPr id="245769" name="AutoShape 9"/>
            <p:cNvSpPr>
              <a:spLocks noChangeArrowheads="1"/>
            </p:cNvSpPr>
            <p:nvPr/>
          </p:nvSpPr>
          <p:spPr bwMode="auto">
            <a:xfrm>
              <a:off x="1152" y="2064"/>
              <a:ext cx="912"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dirty="0">
                  <a:latin typeface="Arial" charset="0"/>
                  <a:cs typeface="Arial" charset="0"/>
                </a:rPr>
                <a:t>2-D/3-D Met </a:t>
              </a:r>
            </a:p>
            <a:p>
              <a:pPr algn="ctr" eaLnBrk="1" hangingPunct="1">
                <a:defRPr/>
              </a:pPr>
              <a:r>
                <a:rPr lang="en-US" sz="1800" dirty="0">
                  <a:latin typeface="Arial" charset="0"/>
                  <a:cs typeface="Arial" charset="0"/>
                </a:rPr>
                <a:t>Files</a:t>
              </a:r>
            </a:p>
          </p:txBody>
        </p:sp>
        <p:sp>
          <p:nvSpPr>
            <p:cNvPr id="245770" name="AutoShape 10"/>
            <p:cNvSpPr>
              <a:spLocks noChangeArrowheads="1"/>
            </p:cNvSpPr>
            <p:nvPr/>
          </p:nvSpPr>
          <p:spPr bwMode="auto">
            <a:xfrm>
              <a:off x="2688" y="1344"/>
              <a:ext cx="864"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Model Ready </a:t>
              </a:r>
            </a:p>
            <a:p>
              <a:pPr algn="ctr" eaLnBrk="1" hangingPunct="1">
                <a:defRPr/>
              </a:pPr>
              <a:r>
                <a:rPr lang="en-US" sz="1800">
                  <a:latin typeface="Arial" charset="0"/>
                  <a:cs typeface="Arial" charset="0"/>
                </a:rPr>
                <a:t>Emissions</a:t>
              </a:r>
            </a:p>
          </p:txBody>
        </p:sp>
        <p:sp>
          <p:nvSpPr>
            <p:cNvPr id="245771" name="AutoShape 11"/>
            <p:cNvSpPr>
              <a:spLocks noChangeArrowheads="1"/>
            </p:cNvSpPr>
            <p:nvPr/>
          </p:nvSpPr>
          <p:spPr bwMode="auto">
            <a:xfrm>
              <a:off x="2688" y="2592"/>
              <a:ext cx="624"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IC </a:t>
              </a:r>
            </a:p>
            <a:p>
              <a:pPr algn="ctr" eaLnBrk="1" hangingPunct="1">
                <a:defRPr/>
              </a:pPr>
              <a:r>
                <a:rPr lang="en-US" sz="1800">
                  <a:latin typeface="Arial" charset="0"/>
                  <a:cs typeface="Arial" charset="0"/>
                </a:rPr>
                <a:t>Input File</a:t>
              </a:r>
            </a:p>
          </p:txBody>
        </p:sp>
        <p:sp>
          <p:nvSpPr>
            <p:cNvPr id="245772" name="AutoShape 12"/>
            <p:cNvSpPr>
              <a:spLocks noChangeArrowheads="1"/>
            </p:cNvSpPr>
            <p:nvPr/>
          </p:nvSpPr>
          <p:spPr bwMode="auto">
            <a:xfrm>
              <a:off x="2688" y="3168"/>
              <a:ext cx="624"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BC </a:t>
              </a:r>
            </a:p>
            <a:p>
              <a:pPr algn="ctr" eaLnBrk="1" hangingPunct="1">
                <a:defRPr/>
              </a:pPr>
              <a:r>
                <a:rPr lang="en-US" sz="1800">
                  <a:latin typeface="Arial" charset="0"/>
                  <a:cs typeface="Arial" charset="0"/>
                </a:rPr>
                <a:t>Input File</a:t>
              </a:r>
            </a:p>
          </p:txBody>
        </p:sp>
        <p:sp>
          <p:nvSpPr>
            <p:cNvPr id="245773" name="AutoShape 13"/>
            <p:cNvSpPr>
              <a:spLocks noChangeArrowheads="1"/>
            </p:cNvSpPr>
            <p:nvPr/>
          </p:nvSpPr>
          <p:spPr bwMode="auto">
            <a:xfrm>
              <a:off x="2688" y="3744"/>
              <a:ext cx="624"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Clear Sky</a:t>
              </a:r>
            </a:p>
            <a:p>
              <a:pPr algn="ctr" eaLnBrk="1" hangingPunct="1">
                <a:defRPr/>
              </a:pPr>
              <a:r>
                <a:rPr lang="en-US" sz="1800">
                  <a:latin typeface="Arial" charset="0"/>
                  <a:cs typeface="Arial" charset="0"/>
                </a:rPr>
                <a:t>J Rates</a:t>
              </a:r>
            </a:p>
          </p:txBody>
        </p:sp>
        <p:sp>
          <p:nvSpPr>
            <p:cNvPr id="245774" name="AutoShape 14"/>
            <p:cNvSpPr>
              <a:spLocks noChangeArrowheads="1"/>
            </p:cNvSpPr>
            <p:nvPr/>
          </p:nvSpPr>
          <p:spPr bwMode="auto">
            <a:xfrm>
              <a:off x="3408" y="2064"/>
              <a:ext cx="768" cy="432"/>
            </a:xfrm>
            <a:prstGeom prst="flowChartAlternateProcess">
              <a:avLst/>
            </a:prstGeom>
            <a:solidFill>
              <a:srgbClr val="C0504D"/>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hangingPunct="1">
                <a:defRPr/>
              </a:pPr>
              <a:r>
                <a:rPr lang="en-US" sz="1800" dirty="0">
                  <a:latin typeface="Arial" charset="0"/>
                  <a:cs typeface="Arial" charset="0"/>
                </a:rPr>
                <a:t>CTM </a:t>
              </a:r>
            </a:p>
          </p:txBody>
        </p:sp>
        <p:sp>
          <p:nvSpPr>
            <p:cNvPr id="245775" name="AutoShape 15"/>
            <p:cNvSpPr>
              <a:spLocks noChangeArrowheads="1"/>
            </p:cNvSpPr>
            <p:nvPr/>
          </p:nvSpPr>
          <p:spPr bwMode="auto">
            <a:xfrm>
              <a:off x="4368" y="1056"/>
              <a:ext cx="960"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dirty="0">
                  <a:latin typeface="Arial" charset="0"/>
                  <a:cs typeface="Arial" charset="0"/>
                </a:rPr>
                <a:t>Hourly</a:t>
              </a:r>
            </a:p>
            <a:p>
              <a:pPr algn="ctr" eaLnBrk="1" hangingPunct="1">
                <a:defRPr/>
              </a:pPr>
              <a:r>
                <a:rPr lang="en-US" sz="1800" dirty="0">
                  <a:latin typeface="Arial" charset="0"/>
                  <a:cs typeface="Arial" charset="0"/>
                </a:rPr>
                <a:t>Concentrations</a:t>
              </a:r>
            </a:p>
          </p:txBody>
        </p:sp>
        <p:sp>
          <p:nvSpPr>
            <p:cNvPr id="245776" name="AutoShape 16"/>
            <p:cNvSpPr>
              <a:spLocks noChangeArrowheads="1"/>
            </p:cNvSpPr>
            <p:nvPr/>
          </p:nvSpPr>
          <p:spPr bwMode="auto">
            <a:xfrm>
              <a:off x="4368" y="1680"/>
              <a:ext cx="960"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Cumulative</a:t>
              </a:r>
            </a:p>
            <a:p>
              <a:pPr algn="ctr" eaLnBrk="1" hangingPunct="1">
                <a:defRPr/>
              </a:pPr>
              <a:r>
                <a:rPr lang="en-US" sz="1800">
                  <a:latin typeface="Arial" charset="0"/>
                  <a:cs typeface="Arial" charset="0"/>
                </a:rPr>
                <a:t>Wet Dep</a:t>
              </a:r>
            </a:p>
          </p:txBody>
        </p:sp>
        <p:sp>
          <p:nvSpPr>
            <p:cNvPr id="245777" name="AutoShape 17"/>
            <p:cNvSpPr>
              <a:spLocks noChangeArrowheads="1"/>
            </p:cNvSpPr>
            <p:nvPr/>
          </p:nvSpPr>
          <p:spPr bwMode="auto">
            <a:xfrm>
              <a:off x="4368" y="2304"/>
              <a:ext cx="960"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Cumulative</a:t>
              </a:r>
            </a:p>
            <a:p>
              <a:pPr algn="ctr" eaLnBrk="1" hangingPunct="1">
                <a:defRPr/>
              </a:pPr>
              <a:r>
                <a:rPr lang="en-US" sz="1800">
                  <a:latin typeface="Arial" charset="0"/>
                  <a:cs typeface="Arial" charset="0"/>
                </a:rPr>
                <a:t>Dry Dep</a:t>
              </a:r>
            </a:p>
          </p:txBody>
        </p:sp>
        <p:sp>
          <p:nvSpPr>
            <p:cNvPr id="245778" name="AutoShape 18"/>
            <p:cNvSpPr>
              <a:spLocks noChangeArrowheads="1"/>
            </p:cNvSpPr>
            <p:nvPr/>
          </p:nvSpPr>
          <p:spPr bwMode="auto">
            <a:xfrm>
              <a:off x="4368" y="2928"/>
              <a:ext cx="960"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dirty="0">
                  <a:latin typeface="Arial" charset="0"/>
                  <a:cs typeface="Arial" charset="0"/>
                </a:rPr>
                <a:t>Visibility</a:t>
              </a:r>
              <a:br>
                <a:rPr lang="en-US" sz="1800" dirty="0">
                  <a:latin typeface="Arial" charset="0"/>
                  <a:cs typeface="Arial" charset="0"/>
                </a:rPr>
              </a:br>
              <a:r>
                <a:rPr lang="en-US" sz="1800" dirty="0">
                  <a:latin typeface="Arial" charset="0"/>
                  <a:cs typeface="Arial" charset="0"/>
                </a:rPr>
                <a:t>Metrics</a:t>
              </a:r>
            </a:p>
          </p:txBody>
        </p:sp>
        <p:sp>
          <p:nvSpPr>
            <p:cNvPr id="245779" name="AutoShape 19"/>
            <p:cNvSpPr>
              <a:spLocks noChangeArrowheads="1"/>
            </p:cNvSpPr>
            <p:nvPr/>
          </p:nvSpPr>
          <p:spPr bwMode="auto">
            <a:xfrm>
              <a:off x="4368" y="3504"/>
              <a:ext cx="960" cy="48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cs typeface="Arial" charset="0"/>
                </a:rPr>
                <a:t>Diagnostic</a:t>
              </a:r>
            </a:p>
            <a:p>
              <a:pPr algn="ctr" eaLnBrk="1" hangingPunct="1">
                <a:defRPr/>
              </a:pPr>
              <a:r>
                <a:rPr lang="en-US" sz="1800">
                  <a:latin typeface="Arial" charset="0"/>
                  <a:cs typeface="Arial" charset="0"/>
                </a:rPr>
                <a:t>Outputs</a:t>
              </a:r>
            </a:p>
          </p:txBody>
        </p:sp>
        <p:sp>
          <p:nvSpPr>
            <p:cNvPr id="245780" name="Line 20"/>
            <p:cNvSpPr>
              <a:spLocks noChangeShapeType="1"/>
            </p:cNvSpPr>
            <p:nvPr/>
          </p:nvSpPr>
          <p:spPr bwMode="auto">
            <a:xfrm>
              <a:off x="960" y="230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cxnSp>
          <p:nvCxnSpPr>
            <p:cNvPr id="245781" name="AutoShape 21"/>
            <p:cNvCxnSpPr>
              <a:cxnSpLocks noChangeShapeType="1"/>
              <a:endCxn id="245765" idx="1"/>
            </p:cNvCxnSpPr>
            <p:nvPr/>
          </p:nvCxnSpPr>
          <p:spPr bwMode="auto">
            <a:xfrm rot="5400000" flipH="1" flipV="1">
              <a:off x="1332" y="1716"/>
              <a:ext cx="456" cy="24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5782" name="Line 22"/>
            <p:cNvSpPr>
              <a:spLocks noChangeShapeType="1"/>
            </p:cNvSpPr>
            <p:nvPr/>
          </p:nvSpPr>
          <p:spPr bwMode="auto">
            <a:xfrm flipV="1">
              <a:off x="2064" y="2304"/>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45783" name="Line 23"/>
            <p:cNvSpPr>
              <a:spLocks noChangeShapeType="1"/>
            </p:cNvSpPr>
            <p:nvPr/>
          </p:nvSpPr>
          <p:spPr bwMode="auto">
            <a:xfrm>
              <a:off x="2448" y="163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45784" name="Line 24"/>
            <p:cNvSpPr>
              <a:spLocks noChangeShapeType="1"/>
            </p:cNvSpPr>
            <p:nvPr/>
          </p:nvSpPr>
          <p:spPr bwMode="auto">
            <a:xfrm>
              <a:off x="2496" y="283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45785" name="Line 25"/>
            <p:cNvSpPr>
              <a:spLocks noChangeShapeType="1"/>
            </p:cNvSpPr>
            <p:nvPr/>
          </p:nvSpPr>
          <p:spPr bwMode="auto">
            <a:xfrm>
              <a:off x="2496" y="336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sp>
          <p:nvSpPr>
            <p:cNvPr id="245786" name="Line 26"/>
            <p:cNvSpPr>
              <a:spLocks noChangeShapeType="1"/>
            </p:cNvSpPr>
            <p:nvPr/>
          </p:nvSpPr>
          <p:spPr bwMode="auto">
            <a:xfrm>
              <a:off x="2496" y="398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p>
          </p:txBody>
        </p:sp>
        <p:cxnSp>
          <p:nvCxnSpPr>
            <p:cNvPr id="245787" name="AutoShape 27"/>
            <p:cNvCxnSpPr>
              <a:cxnSpLocks noChangeShapeType="1"/>
              <a:stCxn id="245771" idx="3"/>
              <a:endCxn id="245774" idx="2"/>
            </p:cNvCxnSpPr>
            <p:nvPr/>
          </p:nvCxnSpPr>
          <p:spPr bwMode="auto">
            <a:xfrm flipV="1">
              <a:off x="3312" y="2496"/>
              <a:ext cx="480" cy="33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88" name="AutoShape 28"/>
            <p:cNvCxnSpPr>
              <a:cxnSpLocks noChangeShapeType="1"/>
              <a:stCxn id="245772" idx="3"/>
              <a:endCxn id="245774" idx="2"/>
            </p:cNvCxnSpPr>
            <p:nvPr/>
          </p:nvCxnSpPr>
          <p:spPr bwMode="auto">
            <a:xfrm flipV="1">
              <a:off x="3312" y="2496"/>
              <a:ext cx="480" cy="9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89" name="AutoShape 29"/>
            <p:cNvCxnSpPr>
              <a:cxnSpLocks noChangeShapeType="1"/>
              <a:stCxn id="245773" idx="3"/>
              <a:endCxn id="245774" idx="2"/>
            </p:cNvCxnSpPr>
            <p:nvPr/>
          </p:nvCxnSpPr>
          <p:spPr bwMode="auto">
            <a:xfrm flipV="1">
              <a:off x="3312" y="2496"/>
              <a:ext cx="480" cy="14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0" name="AutoShape 30"/>
            <p:cNvCxnSpPr>
              <a:cxnSpLocks noChangeShapeType="1"/>
              <a:stCxn id="245770" idx="3"/>
              <a:endCxn id="245774" idx="0"/>
            </p:cNvCxnSpPr>
            <p:nvPr/>
          </p:nvCxnSpPr>
          <p:spPr bwMode="auto">
            <a:xfrm>
              <a:off x="3552" y="1584"/>
              <a:ext cx="240" cy="48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1" name="AutoShape 31"/>
            <p:cNvCxnSpPr>
              <a:cxnSpLocks noChangeShapeType="1"/>
              <a:stCxn id="245774" idx="3"/>
              <a:endCxn id="245775" idx="1"/>
            </p:cNvCxnSpPr>
            <p:nvPr/>
          </p:nvCxnSpPr>
          <p:spPr bwMode="auto">
            <a:xfrm flipV="1">
              <a:off x="4176" y="1296"/>
              <a:ext cx="192" cy="984"/>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2" name="AutoShape 32"/>
            <p:cNvCxnSpPr>
              <a:cxnSpLocks noChangeShapeType="1"/>
              <a:stCxn id="245774" idx="3"/>
              <a:endCxn id="245776" idx="1"/>
            </p:cNvCxnSpPr>
            <p:nvPr/>
          </p:nvCxnSpPr>
          <p:spPr bwMode="auto">
            <a:xfrm flipV="1">
              <a:off x="4176" y="1920"/>
              <a:ext cx="192" cy="36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3" name="AutoShape 33"/>
            <p:cNvCxnSpPr>
              <a:cxnSpLocks noChangeShapeType="1"/>
              <a:stCxn id="245774" idx="3"/>
              <a:endCxn id="245777" idx="1"/>
            </p:cNvCxnSpPr>
            <p:nvPr/>
          </p:nvCxnSpPr>
          <p:spPr bwMode="auto">
            <a:xfrm>
              <a:off x="4176" y="2280"/>
              <a:ext cx="192" cy="264"/>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4" name="AutoShape 34"/>
            <p:cNvCxnSpPr>
              <a:cxnSpLocks noChangeShapeType="1"/>
              <a:stCxn id="245774" idx="3"/>
              <a:endCxn id="245778" idx="1"/>
            </p:cNvCxnSpPr>
            <p:nvPr/>
          </p:nvCxnSpPr>
          <p:spPr bwMode="auto">
            <a:xfrm>
              <a:off x="4176" y="2280"/>
              <a:ext cx="192" cy="8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795" name="AutoShape 35"/>
            <p:cNvCxnSpPr>
              <a:cxnSpLocks noChangeShapeType="1"/>
              <a:stCxn id="245774" idx="3"/>
              <a:endCxn id="245779" idx="1"/>
            </p:cNvCxnSpPr>
            <p:nvPr/>
          </p:nvCxnSpPr>
          <p:spPr bwMode="auto">
            <a:xfrm>
              <a:off x="4176" y="2280"/>
              <a:ext cx="192" cy="1464"/>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4" name="Rectangle 3"/>
          <p:cNvSpPr/>
          <p:nvPr/>
        </p:nvSpPr>
        <p:spPr>
          <a:xfrm>
            <a:off x="2362200" y="5562600"/>
            <a:ext cx="3352800" cy="914400"/>
          </a:xfrm>
          <a:prstGeom prst="rect">
            <a:avLst/>
          </a:prstGeom>
          <a:solidFill>
            <a:schemeClr val="tx1">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8192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15F6481-586C-3D42-81AA-5FD97DA0554A}" type="slidenum">
              <a:rPr lang="en-US" sz="1400"/>
              <a:pPr/>
              <a:t>40</a:t>
            </a:fld>
            <a:endParaRPr lang="en-US" sz="1400"/>
          </a:p>
        </p:txBody>
      </p:sp>
      <p:sp>
        <p:nvSpPr>
          <p:cNvPr id="8397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netCDF Library</a:t>
            </a:r>
          </a:p>
        </p:txBody>
      </p:sp>
      <p:sp>
        <p:nvSpPr>
          <p:cNvPr id="83971" name="Rectangle 3"/>
          <p:cNvSpPr>
            <a:spLocks noGrp="1" noChangeArrowheads="1"/>
          </p:cNvSpPr>
          <p:nvPr>
            <p:ph type="body" idx="1"/>
          </p:nvPr>
        </p:nvSpPr>
        <p:spPr>
          <a:xfrm>
            <a:off x="457200" y="1752600"/>
            <a:ext cx="8385175" cy="4343400"/>
          </a:xfrm>
        </p:spPr>
        <p:txBody>
          <a:bodyPr/>
          <a:lstStyle/>
          <a:p>
            <a:r>
              <a:rPr lang="en-US" dirty="0">
                <a:latin typeface="Arial" charset="0"/>
                <a:ea typeface="ＭＳ Ｐゴシック" charset="0"/>
                <a:cs typeface="Times New Roman" charset="0"/>
              </a:rPr>
              <a:t>The Network Common Data Form is an interface to a library of data access functions for storing and retrieving data in the form of arrays</a:t>
            </a:r>
          </a:p>
          <a:p>
            <a:r>
              <a:rPr lang="en-US" dirty="0">
                <a:latin typeface="Arial" charset="0"/>
                <a:ea typeface="ＭＳ Ｐゴシック" charset="0"/>
                <a:cs typeface="Times New Roman" charset="0"/>
              </a:rPr>
              <a:t>An abstraction that supports a view of data as a collection of self-describing, network-transparent objects that can be accessed through a simple interface</a:t>
            </a:r>
          </a:p>
          <a:p>
            <a:r>
              <a:rPr lang="en-US" dirty="0">
                <a:latin typeface="Arial" charset="0"/>
                <a:ea typeface="ＭＳ Ｐゴシック" charset="0"/>
                <a:cs typeface="Times New Roman" charset="0"/>
              </a:rPr>
              <a:t>By using direct file access, </a:t>
            </a:r>
            <a:r>
              <a:rPr lang="en-US" dirty="0" err="1">
                <a:latin typeface="Arial" charset="0"/>
                <a:ea typeface="ＭＳ Ｐゴシック" charset="0"/>
                <a:cs typeface="Times New Roman" charset="0"/>
              </a:rPr>
              <a:t>netCDF</a:t>
            </a:r>
            <a:r>
              <a:rPr lang="en-US" dirty="0">
                <a:latin typeface="Arial" charset="0"/>
                <a:ea typeface="ＭＳ Ｐゴシック" charset="0"/>
                <a:cs typeface="Times New Roman" charset="0"/>
              </a:rPr>
              <a:t> achieves the goal of supporting efficient access to small subsets of large datasets</a:t>
            </a:r>
          </a:p>
          <a:p>
            <a:r>
              <a:rPr lang="en-US" dirty="0">
                <a:solidFill>
                  <a:srgbClr val="FF6600"/>
                </a:solidFill>
                <a:latin typeface="Arial" charset="0"/>
                <a:ea typeface="ＭＳ Ｐゴシック" charset="0"/>
                <a:cs typeface="ＭＳ Ｐゴシック" charset="0"/>
                <a:hlinkClick r:id="rId2"/>
              </a:rPr>
              <a:t>www.unidata.ucar.edu/packages/netcdf</a:t>
            </a:r>
            <a:r>
              <a:rPr lang="en-US" dirty="0" smtClean="0">
                <a:solidFill>
                  <a:srgbClr val="FF6600"/>
                </a:solidFill>
                <a:latin typeface="Arial" charset="0"/>
                <a:ea typeface="ＭＳ Ｐゴシック" charset="0"/>
                <a:cs typeface="ＭＳ Ｐゴシック" charset="0"/>
                <a:hlinkClick r:id="rId2"/>
              </a:rPr>
              <a:t>/</a:t>
            </a:r>
            <a:endParaRPr lang="en-US" dirty="0">
              <a:solidFill>
                <a:srgbClr val="FF66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748761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A4765C-2FC8-C54C-AAF4-06CEC554B335}" type="slidenum">
              <a:rPr lang="en-US" sz="1400"/>
              <a:pPr/>
              <a:t>41</a:t>
            </a:fld>
            <a:endParaRPr lang="en-US" sz="1400"/>
          </a:p>
        </p:txBody>
      </p:sp>
      <p:sp>
        <p:nvSpPr>
          <p:cNvPr id="8499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CVS</a:t>
            </a:r>
          </a:p>
        </p:txBody>
      </p:sp>
      <p:sp>
        <p:nvSpPr>
          <p:cNvPr id="84995" name="Rectangle 3"/>
          <p:cNvSpPr>
            <a:spLocks noGrp="1" noChangeArrowheads="1"/>
          </p:cNvSpPr>
          <p:nvPr>
            <p:ph type="body" idx="1"/>
          </p:nvPr>
        </p:nvSpPr>
        <p:spPr/>
        <p:txBody>
          <a:bodyPr/>
          <a:lstStyle/>
          <a:p>
            <a:pPr>
              <a:lnSpc>
                <a:spcPct val="80000"/>
              </a:lnSpc>
            </a:pPr>
            <a:r>
              <a:rPr lang="en-US">
                <a:latin typeface="Arial" charset="0"/>
                <a:ea typeface="ＭＳ Ｐゴシック" charset="0"/>
                <a:cs typeface="Times New Roman" charset="0"/>
              </a:rPr>
              <a:t>Concurrent Versions System is a source code version control system that operates on a hierarchical directory structure to manage code releases and control the concurrent editing of files among multiple authors</a:t>
            </a:r>
          </a:p>
          <a:p>
            <a:pPr>
              <a:lnSpc>
                <a:spcPct val="80000"/>
              </a:lnSpc>
            </a:pPr>
            <a:r>
              <a:rPr lang="en-US">
                <a:latin typeface="Arial" charset="0"/>
                <a:ea typeface="ＭＳ Ｐゴシック" charset="0"/>
                <a:cs typeface="Times New Roman" charset="0"/>
              </a:rPr>
              <a:t>Version control systems are primarily used in development environments where multiple programmers may be accessing source code simultaneously</a:t>
            </a:r>
          </a:p>
          <a:p>
            <a:pPr>
              <a:lnSpc>
                <a:spcPct val="80000"/>
              </a:lnSpc>
            </a:pPr>
            <a:r>
              <a:rPr lang="en-US">
                <a:latin typeface="Arial" charset="0"/>
                <a:ea typeface="ＭＳ Ｐゴシック" charset="0"/>
                <a:cs typeface="Times New Roman" charset="0"/>
              </a:rPr>
              <a:t>In CMAQ, CVS is used simply as a code repository for protecting the distributed files from direct access </a:t>
            </a:r>
          </a:p>
        </p:txBody>
      </p:sp>
    </p:spTree>
    <p:extLst>
      <p:ext uri="{BB962C8B-B14F-4D97-AF65-F5344CB8AC3E}">
        <p14:creationId xmlns:p14="http://schemas.microsoft.com/office/powerpoint/2010/main" val="20329444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EA95F2D-45CF-A945-AB46-28F6623F278B}" type="slidenum">
              <a:rPr lang="en-US" sz="1400"/>
              <a:pPr/>
              <a:t>42</a:t>
            </a:fld>
            <a:endParaRPr lang="en-US" sz="1400"/>
          </a:p>
        </p:txBody>
      </p:sp>
      <p:sp>
        <p:nvSpPr>
          <p:cNvPr id="86018"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CVS</a:t>
            </a:r>
          </a:p>
        </p:txBody>
      </p:sp>
      <p:sp>
        <p:nvSpPr>
          <p:cNvPr id="86019" name="Rectangle 3"/>
          <p:cNvSpPr>
            <a:spLocks noGrp="1" noChangeArrowheads="1"/>
          </p:cNvSpPr>
          <p:nvPr>
            <p:ph type="body" idx="1"/>
          </p:nvPr>
        </p:nvSpPr>
        <p:spPr/>
        <p:txBody>
          <a:bodyPr/>
          <a:lstStyle/>
          <a:p>
            <a:r>
              <a:rPr lang="en-US">
                <a:latin typeface="Arial" charset="0"/>
                <a:ea typeface="ＭＳ Ｐゴシック" charset="0"/>
                <a:cs typeface="Times New Roman" charset="0"/>
              </a:rPr>
              <a:t>Instead of directly accessing the source code in the CMAQ distribution, you use CVS to access copies of the code</a:t>
            </a:r>
          </a:p>
          <a:p>
            <a:r>
              <a:rPr lang="en-US">
                <a:latin typeface="Arial" charset="0"/>
                <a:ea typeface="ＭＳ Ｐゴシック" charset="0"/>
                <a:cs typeface="Times New Roman" charset="0"/>
              </a:rPr>
              <a:t>If you manipulate these copies when they are checked out of CVS, you can check them back into the repository, where CVS will record information of the nature and timing of the file revisions</a:t>
            </a:r>
          </a:p>
          <a:p>
            <a:r>
              <a:rPr lang="en-US">
                <a:latin typeface="Arial" charset="0"/>
                <a:ea typeface="ＭＳ Ｐゴシック" charset="0"/>
                <a:cs typeface="Times New Roman" charset="0"/>
                <a:hlinkClick r:id="rId2"/>
              </a:rPr>
              <a:t>http://www.cvshome.org</a:t>
            </a:r>
            <a:endParaRPr lang="en-US">
              <a:latin typeface="Arial" charset="0"/>
              <a:ea typeface="ＭＳ Ｐゴシック" charset="0"/>
              <a:cs typeface="Times New Roman" charset="0"/>
            </a:endParaRPr>
          </a:p>
          <a:p>
            <a:r>
              <a:rPr lang="en-US">
                <a:latin typeface="Arial" charset="0"/>
                <a:ea typeface="ＭＳ Ｐゴシック" charset="0"/>
                <a:cs typeface="Times New Roman" charset="0"/>
              </a:rPr>
              <a:t>Examples of CVS commands</a:t>
            </a:r>
          </a:p>
        </p:txBody>
      </p:sp>
    </p:spTree>
    <p:extLst>
      <p:ext uri="{BB962C8B-B14F-4D97-AF65-F5344CB8AC3E}">
        <p14:creationId xmlns:p14="http://schemas.microsoft.com/office/powerpoint/2010/main" val="31782875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494D157-E39D-3B47-999D-EA4EDD82E388}" type="slidenum">
              <a:rPr lang="en-US" sz="1400"/>
              <a:pPr/>
              <a:t>43</a:t>
            </a:fld>
            <a:endParaRPr lang="en-US" sz="1400"/>
          </a:p>
        </p:txBody>
      </p:sp>
      <p:sp>
        <p:nvSpPr>
          <p:cNvPr id="8704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CVS</a:t>
            </a:r>
          </a:p>
        </p:txBody>
      </p:sp>
      <p:sp>
        <p:nvSpPr>
          <p:cNvPr id="87043" name="Rectangle 3"/>
          <p:cNvSpPr>
            <a:spLocks noGrp="1" noChangeArrowheads="1"/>
          </p:cNvSpPr>
          <p:nvPr>
            <p:ph type="body" idx="1"/>
          </p:nvPr>
        </p:nvSpPr>
        <p:spPr/>
        <p:txBody>
          <a:bodyPr/>
          <a:lstStyle/>
          <a:p>
            <a:r>
              <a:rPr lang="en-US">
                <a:latin typeface="Arial" charset="0"/>
                <a:ea typeface="ＭＳ Ｐゴシック" charset="0"/>
                <a:cs typeface="Times New Roman" charset="0"/>
              </a:rPr>
              <a:t>cvs checkout foo – </a:t>
            </a:r>
            <a:r>
              <a:rPr lang="en-US" b="0">
                <a:latin typeface="Arial" charset="0"/>
                <a:ea typeface="ＭＳ Ｐゴシック" charset="0"/>
                <a:cs typeface="Times New Roman" charset="0"/>
              </a:rPr>
              <a:t>checks out your own working copy of the source for </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foo</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 into the current directory</a:t>
            </a:r>
          </a:p>
          <a:p>
            <a:r>
              <a:rPr lang="en-US">
                <a:latin typeface="Arial" charset="0"/>
                <a:ea typeface="ＭＳ Ｐゴシック" charset="0"/>
                <a:cs typeface="Times New Roman" charset="0"/>
              </a:rPr>
              <a:t>cvs commit foo – </a:t>
            </a:r>
            <a:r>
              <a:rPr lang="en-US" b="0">
                <a:latin typeface="Arial" charset="0"/>
                <a:ea typeface="ＭＳ Ｐゴシック" charset="0"/>
                <a:cs typeface="Times New Roman" charset="0"/>
              </a:rPr>
              <a:t>checks your working copy of the source for </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foo</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 into the CVS archive</a:t>
            </a:r>
            <a:endParaRPr lang="en-US" altLang="ja-JP">
              <a:latin typeface="Arial" charset="0"/>
              <a:ea typeface="ＭＳ Ｐゴシック" charset="0"/>
              <a:cs typeface="Times New Roman" charset="0"/>
            </a:endParaRPr>
          </a:p>
          <a:p>
            <a:r>
              <a:rPr lang="en-US">
                <a:latin typeface="Arial" charset="0"/>
                <a:ea typeface="ＭＳ Ｐゴシック" charset="0"/>
                <a:cs typeface="Times New Roman" charset="0"/>
              </a:rPr>
              <a:t>cvs –n update foo – </a:t>
            </a:r>
            <a:r>
              <a:rPr lang="en-US" b="0">
                <a:latin typeface="Arial" charset="0"/>
                <a:ea typeface="ＭＳ Ｐゴシック" charset="0"/>
                <a:cs typeface="Times New Roman" charset="0"/>
              </a:rPr>
              <a:t>lists the files that have changed in the source for </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foo</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 since checking them out of the CVS archive</a:t>
            </a:r>
          </a:p>
          <a:p>
            <a:r>
              <a:rPr lang="en-US">
                <a:latin typeface="Arial" charset="0"/>
                <a:ea typeface="ＭＳ Ｐゴシック" charset="0"/>
                <a:cs typeface="Times New Roman" charset="0"/>
              </a:rPr>
              <a:t>cvs add bar – </a:t>
            </a:r>
            <a:r>
              <a:rPr lang="en-US" b="0">
                <a:latin typeface="Arial" charset="0"/>
                <a:ea typeface="ＭＳ Ｐゴシック" charset="0"/>
                <a:cs typeface="Times New Roman" charset="0"/>
              </a:rPr>
              <a:t>adds a node to the CVS archive for the source for </a:t>
            </a:r>
            <a:r>
              <a:rPr lang="ja-JP" altLang="en-US" b="0">
                <a:latin typeface="Arial" charset="0"/>
                <a:ea typeface="ＭＳ Ｐゴシック" charset="0"/>
                <a:cs typeface="Times New Roman" charset="0"/>
              </a:rPr>
              <a:t>‘</a:t>
            </a:r>
            <a:r>
              <a:rPr lang="en-US" altLang="ja-JP" b="0">
                <a:latin typeface="Arial" charset="0"/>
                <a:ea typeface="ＭＳ Ｐゴシック" charset="0"/>
                <a:cs typeface="Times New Roman" charset="0"/>
              </a:rPr>
              <a:t>bar</a:t>
            </a:r>
            <a:r>
              <a:rPr lang="ja-JP" altLang="en-US" b="0">
                <a:latin typeface="Arial" charset="0"/>
                <a:ea typeface="ＭＳ Ｐゴシック" charset="0"/>
                <a:cs typeface="Times New Roman" charset="0"/>
              </a:rPr>
              <a:t>’</a:t>
            </a:r>
            <a:endParaRPr lang="en-US" b="0">
              <a:latin typeface="Arial" charset="0"/>
              <a:ea typeface="ＭＳ Ｐゴシック" charset="0"/>
              <a:cs typeface="Times New Roman" charset="0"/>
            </a:endParaRPr>
          </a:p>
        </p:txBody>
      </p:sp>
    </p:spTree>
    <p:extLst>
      <p:ext uri="{BB962C8B-B14F-4D97-AF65-F5344CB8AC3E}">
        <p14:creationId xmlns:p14="http://schemas.microsoft.com/office/powerpoint/2010/main" val="20428047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691A52E-1EB4-5B4D-9EF6-DBEF4CCB4AE0}" type="slidenum">
              <a:rPr lang="en-US" sz="1400"/>
              <a:pPr/>
              <a:t>44</a:t>
            </a:fld>
            <a:endParaRPr lang="en-US" sz="1400"/>
          </a:p>
        </p:txBody>
      </p:sp>
      <p:sp>
        <p:nvSpPr>
          <p:cNvPr id="9216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VERDI</a:t>
            </a:r>
          </a:p>
        </p:txBody>
      </p:sp>
      <p:sp>
        <p:nvSpPr>
          <p:cNvPr id="92163" name="Rectangle 3"/>
          <p:cNvSpPr>
            <a:spLocks noGrp="1" noChangeArrowheads="1"/>
          </p:cNvSpPr>
          <p:nvPr>
            <p:ph type="body" idx="1"/>
          </p:nvPr>
        </p:nvSpPr>
        <p:spPr/>
        <p:txBody>
          <a:bodyPr/>
          <a:lstStyle/>
          <a:p>
            <a:pPr>
              <a:lnSpc>
                <a:spcPct val="80000"/>
              </a:lnSpc>
            </a:pPr>
            <a:r>
              <a:rPr lang="en-US" dirty="0">
                <a:latin typeface="Arial" charset="0"/>
                <a:ea typeface="ＭＳ Ｐゴシック" charset="0"/>
                <a:cs typeface="Times New Roman" charset="0"/>
              </a:rPr>
              <a:t>Visualization Environment for Rich Data Interpretation is Java graphics tool for I/O API-</a:t>
            </a:r>
            <a:r>
              <a:rPr lang="en-US" dirty="0" err="1">
                <a:latin typeface="Arial" charset="0"/>
                <a:ea typeface="ＭＳ Ｐゴシック" charset="0"/>
                <a:cs typeface="Times New Roman" charset="0"/>
              </a:rPr>
              <a:t>netCDF</a:t>
            </a:r>
            <a:r>
              <a:rPr lang="en-US" dirty="0">
                <a:latin typeface="Arial" charset="0"/>
                <a:ea typeface="ＭＳ Ｐゴシック" charset="0"/>
                <a:cs typeface="Times New Roman" charset="0"/>
              </a:rPr>
              <a:t> formatted data</a:t>
            </a:r>
          </a:p>
          <a:p>
            <a:pPr>
              <a:lnSpc>
                <a:spcPct val="80000"/>
              </a:lnSpc>
            </a:pPr>
            <a:r>
              <a:rPr lang="en-US" dirty="0">
                <a:latin typeface="Arial" charset="0"/>
                <a:ea typeface="ＭＳ Ｐゴシック" charset="0"/>
                <a:cs typeface="Times New Roman" charset="0"/>
              </a:rPr>
              <a:t>VERDI was developed as a replacement for PAVE</a:t>
            </a:r>
          </a:p>
          <a:p>
            <a:pPr>
              <a:lnSpc>
                <a:spcPct val="80000"/>
              </a:lnSpc>
            </a:pPr>
            <a:r>
              <a:rPr lang="en-US" dirty="0">
                <a:latin typeface="Arial" charset="0"/>
                <a:ea typeface="ＭＳ Ｐゴシック" charset="0"/>
                <a:cs typeface="Times New Roman" charset="0"/>
              </a:rPr>
              <a:t>Easily scriptable to automate plot generation</a:t>
            </a:r>
          </a:p>
          <a:p>
            <a:pPr>
              <a:lnSpc>
                <a:spcPct val="80000"/>
              </a:lnSpc>
            </a:pPr>
            <a:r>
              <a:rPr lang="en-US" dirty="0">
                <a:latin typeface="Arial" charset="0"/>
                <a:ea typeface="ＭＳ Ｐゴシック" charset="0"/>
                <a:cs typeface="Times New Roman" charset="0"/>
              </a:rPr>
              <a:t>Creates 2-d tile plots, time series, 3-d mesh plots, bar charts, scatter plots, and integrates observations into graphics</a:t>
            </a:r>
          </a:p>
          <a:p>
            <a:pPr>
              <a:lnSpc>
                <a:spcPct val="80000"/>
              </a:lnSpc>
            </a:pPr>
            <a:r>
              <a:rPr lang="en-US" dirty="0">
                <a:latin typeface="Arial" charset="0"/>
                <a:ea typeface="ＭＳ Ｐゴシック" charset="0"/>
                <a:cs typeface="Times New Roman" charset="0"/>
                <a:hlinkClick r:id="rId2"/>
              </a:rPr>
              <a:t>http://www.verdi-</a:t>
            </a:r>
            <a:r>
              <a:rPr lang="en-US" dirty="0" smtClean="0">
                <a:latin typeface="Arial" charset="0"/>
                <a:ea typeface="ＭＳ Ｐゴシック" charset="0"/>
                <a:cs typeface="Times New Roman" charset="0"/>
                <a:hlinkClick r:id="rId2"/>
              </a:rPr>
              <a:t>tool.org</a:t>
            </a:r>
            <a:endParaRPr lang="en-US" dirty="0" smtClean="0">
              <a:latin typeface="Arial" charset="0"/>
              <a:ea typeface="ＭＳ Ｐゴシック" charset="0"/>
              <a:cs typeface="Times New Roman" charset="0"/>
            </a:endParaRPr>
          </a:p>
          <a:p>
            <a:pPr marL="0" indent="0">
              <a:lnSpc>
                <a:spcPct val="80000"/>
              </a:lnSpc>
              <a:buNone/>
            </a:pPr>
            <a:endParaRPr lang="en-US" dirty="0">
              <a:latin typeface="Arial" charset="0"/>
              <a:ea typeface="ＭＳ Ｐゴシック" charset="0"/>
              <a:cs typeface="Times New Roman" charset="0"/>
            </a:endParaRPr>
          </a:p>
          <a:p>
            <a:pPr>
              <a:lnSpc>
                <a:spcPct val="80000"/>
              </a:lnSpc>
              <a:buFont typeface="Monotype Sorts" charset="0"/>
              <a:buNone/>
            </a:pPr>
            <a:endParaRPr lang="en-US" dirty="0">
              <a:latin typeface="Arial" charset="0"/>
              <a:ea typeface="ＭＳ Ｐゴシック" charset="0"/>
              <a:cs typeface="Times New Roman" charset="0"/>
            </a:endParaRPr>
          </a:p>
        </p:txBody>
      </p:sp>
    </p:spTree>
    <p:extLst>
      <p:ext uri="{BB962C8B-B14F-4D97-AF65-F5344CB8AC3E}">
        <p14:creationId xmlns:p14="http://schemas.microsoft.com/office/powerpoint/2010/main" val="37823214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12F822C-DB26-0447-8555-6C8A1DA206D0}" type="slidenum">
              <a:rPr lang="en-US" sz="1400"/>
              <a:pPr/>
              <a:t>45</a:t>
            </a:fld>
            <a:endParaRPr lang="en-US" sz="1400"/>
          </a:p>
        </p:txBody>
      </p:sp>
      <p:sp>
        <p:nvSpPr>
          <p:cNvPr id="9318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VERDI</a:t>
            </a:r>
          </a:p>
        </p:txBody>
      </p:sp>
      <p:sp>
        <p:nvSpPr>
          <p:cNvPr id="93187" name="Rectangle 3"/>
          <p:cNvSpPr>
            <a:spLocks noGrp="1" noChangeArrowheads="1"/>
          </p:cNvSpPr>
          <p:nvPr>
            <p:ph type="body" idx="1"/>
          </p:nvPr>
        </p:nvSpPr>
        <p:spPr>
          <a:xfrm>
            <a:off x="457200" y="1447800"/>
            <a:ext cx="8229600" cy="4373563"/>
          </a:xfrm>
        </p:spPr>
        <p:txBody>
          <a:bodyPr/>
          <a:lstStyle/>
          <a:p>
            <a:r>
              <a:rPr lang="en-US" dirty="0">
                <a:latin typeface="Arial" charset="0"/>
                <a:ea typeface="ＭＳ Ｐゴシック" charset="0"/>
                <a:cs typeface="Times New Roman" charset="0"/>
              </a:rPr>
              <a:t>Exports images and data in GIF, MPEG, Animated GIF, </a:t>
            </a:r>
            <a:r>
              <a:rPr lang="en-US" dirty="0" err="1">
                <a:latin typeface="Arial" charset="0"/>
                <a:ea typeface="ＭＳ Ｐゴシック" charset="0"/>
                <a:cs typeface="Times New Roman" charset="0"/>
              </a:rPr>
              <a:t>ascii</a:t>
            </a:r>
            <a:r>
              <a:rPr lang="en-US" dirty="0">
                <a:latin typeface="Arial" charset="0"/>
                <a:ea typeface="ＭＳ Ｐゴシック" charset="0"/>
                <a:cs typeface="Times New Roman" charset="0"/>
              </a:rPr>
              <a:t> text, and postscript</a:t>
            </a:r>
          </a:p>
          <a:p>
            <a:r>
              <a:rPr lang="en-US" dirty="0">
                <a:latin typeface="Arial" charset="0"/>
                <a:ea typeface="ＭＳ Ｐゴシック" charset="0"/>
                <a:cs typeface="ＭＳ Ｐゴシック" charset="0"/>
              </a:rPr>
              <a:t>VERDI currently can be used to create 2-d tile plots, vertical cross sections, scatter plots, line and bar </a:t>
            </a:r>
            <a:r>
              <a:rPr lang="en-US" dirty="0" err="1">
                <a:latin typeface="Arial" charset="0"/>
                <a:ea typeface="ＭＳ Ｐゴシック" charset="0"/>
                <a:cs typeface="ＭＳ Ｐゴシック" charset="0"/>
              </a:rPr>
              <a:t>timeseries</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contour </a:t>
            </a:r>
            <a:r>
              <a:rPr lang="en-US" dirty="0">
                <a:latin typeface="Arial" charset="0"/>
                <a:ea typeface="ＭＳ Ｐゴシック" charset="0"/>
                <a:cs typeface="ＭＳ Ｐゴシック" charset="0"/>
              </a:rPr>
              <a:t>plots, vector plots, and vector-tile plots</a:t>
            </a:r>
            <a:endParaRPr lang="en-US" dirty="0">
              <a:latin typeface="Arial" charset="0"/>
              <a:ea typeface="ＭＳ Ｐゴシック" charset="0"/>
              <a:cs typeface="Times New Roman" charset="0"/>
            </a:endParaRPr>
          </a:p>
          <a:p>
            <a:r>
              <a:rPr lang="en-US" dirty="0">
                <a:latin typeface="Arial" charset="0"/>
                <a:ea typeface="ＭＳ Ｐゴシック" charset="0"/>
                <a:cs typeface="Times New Roman" charset="0"/>
              </a:rPr>
              <a:t>Intuitive </a:t>
            </a:r>
            <a:r>
              <a:rPr lang="en-US" dirty="0" smtClean="0">
                <a:latin typeface="Arial" charset="0"/>
                <a:ea typeface="ＭＳ Ｐゴシック" charset="0"/>
                <a:cs typeface="Times New Roman" charset="0"/>
              </a:rPr>
              <a:t>GUI</a:t>
            </a:r>
            <a:endParaRPr lang="en-US" dirty="0">
              <a:latin typeface="Arial" charset="0"/>
              <a:ea typeface="ＭＳ Ｐゴシック" charset="0"/>
              <a:cs typeface="Times New Roman" charset="0"/>
            </a:endParaRPr>
          </a:p>
        </p:txBody>
      </p:sp>
      <p:pic>
        <p:nvPicPr>
          <p:cNvPr id="2" name="Picture 1" descr="image0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581400"/>
            <a:ext cx="5181600" cy="3089031"/>
          </a:xfrm>
          <a:prstGeom prst="rect">
            <a:avLst/>
          </a:prstGeom>
          <a:ln>
            <a:solidFill>
              <a:srgbClr val="3366FF"/>
            </a:solidFill>
          </a:ln>
        </p:spPr>
      </p:pic>
    </p:spTree>
    <p:extLst>
      <p:ext uri="{BB962C8B-B14F-4D97-AF65-F5344CB8AC3E}">
        <p14:creationId xmlns:p14="http://schemas.microsoft.com/office/powerpoint/2010/main" val="19364878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8D8D8A3-4D89-F34C-8A58-20F9E42B0CB6}" type="slidenum">
              <a:rPr lang="en-US" sz="1400"/>
              <a:pPr/>
              <a:t>46</a:t>
            </a:fld>
            <a:endParaRPr lang="en-US" sz="1400"/>
          </a:p>
        </p:txBody>
      </p:sp>
      <p:sp>
        <p:nvSpPr>
          <p:cNvPr id="9421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IDV</a:t>
            </a:r>
          </a:p>
        </p:txBody>
      </p:sp>
      <p:sp>
        <p:nvSpPr>
          <p:cNvPr id="94211" name="Rectangle 3"/>
          <p:cNvSpPr>
            <a:spLocks noGrp="1" noChangeArrowheads="1"/>
          </p:cNvSpPr>
          <p:nvPr>
            <p:ph type="body" idx="1"/>
          </p:nvPr>
        </p:nvSpPr>
        <p:spPr/>
        <p:txBody>
          <a:bodyPr/>
          <a:lstStyle/>
          <a:p>
            <a:pPr>
              <a:lnSpc>
                <a:spcPct val="80000"/>
              </a:lnSpc>
            </a:pPr>
            <a:r>
              <a:rPr lang="en-US">
                <a:latin typeface="Arial" charset="0"/>
                <a:ea typeface="ＭＳ Ｐゴシック" charset="0"/>
                <a:cs typeface="Times New Roman" charset="0"/>
              </a:rPr>
              <a:t>Integrated Data Viewer is a Java graphics tool that supports multiple data formats</a:t>
            </a:r>
          </a:p>
          <a:p>
            <a:pPr>
              <a:lnSpc>
                <a:spcPct val="80000"/>
              </a:lnSpc>
            </a:pPr>
            <a:r>
              <a:rPr lang="en-US">
                <a:latin typeface="Arial" charset="0"/>
                <a:ea typeface="ＭＳ Ｐゴシック" charset="0"/>
                <a:cs typeface="Times New Roman" charset="0"/>
              </a:rPr>
              <a:t>IDV is a 3-d visualization tool</a:t>
            </a:r>
          </a:p>
          <a:p>
            <a:pPr>
              <a:lnSpc>
                <a:spcPct val="80000"/>
              </a:lnSpc>
            </a:pPr>
            <a:r>
              <a:rPr lang="en-US">
                <a:latin typeface="Arial" charset="0"/>
                <a:ea typeface="ＭＳ Ｐゴシック" charset="0"/>
                <a:cs typeface="Times New Roman" charset="0"/>
              </a:rPr>
              <a:t>Scriptable to automate plot generation</a:t>
            </a:r>
          </a:p>
          <a:p>
            <a:pPr>
              <a:lnSpc>
                <a:spcPct val="80000"/>
              </a:lnSpc>
            </a:pPr>
            <a:r>
              <a:rPr lang="en-US">
                <a:latin typeface="Arial" charset="0"/>
                <a:ea typeface="ＭＳ Ｐゴシック" charset="0"/>
                <a:cs typeface="Times New Roman" charset="0"/>
              </a:rPr>
              <a:t>In addition to standard output formats (gif, mpeg, etc), also can output kmz files.</a:t>
            </a:r>
          </a:p>
          <a:p>
            <a:pPr>
              <a:lnSpc>
                <a:spcPct val="80000"/>
              </a:lnSpc>
            </a:pPr>
            <a:r>
              <a:rPr lang="en-US">
                <a:latin typeface="Arial" charset="0"/>
                <a:ea typeface="ＭＳ Ｐゴシック" charset="0"/>
                <a:cs typeface="Times New Roman" charset="0"/>
                <a:hlinkClick r:id="rId2"/>
              </a:rPr>
              <a:t>http://www.unidata.ucar.edu/software/idv/</a:t>
            </a:r>
            <a:endParaRPr lang="en-US">
              <a:latin typeface="Arial" charset="0"/>
              <a:ea typeface="ＭＳ Ｐゴシック" charset="0"/>
              <a:cs typeface="Times New Roman" charset="0"/>
            </a:endParaRPr>
          </a:p>
        </p:txBody>
      </p:sp>
    </p:spTree>
    <p:extLst>
      <p:ext uri="{BB962C8B-B14F-4D97-AF65-F5344CB8AC3E}">
        <p14:creationId xmlns:p14="http://schemas.microsoft.com/office/powerpoint/2010/main" val="4097076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2E7AD-ADD7-4E4F-AC2F-BA31AD7055CC}" type="slidenum">
              <a:rPr lang="en-US" sz="1400"/>
              <a:pPr/>
              <a:t>47</a:t>
            </a:fld>
            <a:endParaRPr lang="en-US" sz="1400"/>
          </a:p>
        </p:txBody>
      </p:sp>
      <p:sp>
        <p:nvSpPr>
          <p:cNvPr id="9523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IDV</a:t>
            </a:r>
          </a:p>
        </p:txBody>
      </p:sp>
      <p:pic>
        <p:nvPicPr>
          <p:cNvPr id="9523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445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44450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809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930173-1C66-F94C-9853-58618FA2298C}" type="slidenum">
              <a:rPr lang="en-US" sz="1400"/>
              <a:pPr/>
              <a:t>48</a:t>
            </a:fld>
            <a:endParaRPr lang="en-US" sz="1400"/>
          </a:p>
        </p:txBody>
      </p:sp>
      <p:sp>
        <p:nvSpPr>
          <p:cNvPr id="96258" name="Rectangle 2"/>
          <p:cNvSpPr>
            <a:spLocks noGrp="1" noChangeArrowheads="1"/>
          </p:cNvSpPr>
          <p:nvPr>
            <p:ph type="title"/>
          </p:nvPr>
        </p:nvSpPr>
        <p:spPr>
          <a:xfrm>
            <a:off x="457200" y="609600"/>
            <a:ext cx="8229600" cy="1193800"/>
          </a:xfrm>
          <a:noFill/>
        </p:spPr>
        <p:txBody>
          <a:bodyPr/>
          <a:lstStyle/>
          <a:p>
            <a:r>
              <a:rPr lang="en-US" dirty="0">
                <a:latin typeface="Arial" charset="0"/>
                <a:ea typeface="ＭＳ Ｐゴシック" charset="0"/>
                <a:cs typeface="ＭＳ Ｐゴシック" charset="0"/>
              </a:rPr>
              <a:t>CMAQ Programs and Options</a:t>
            </a:r>
          </a:p>
        </p:txBody>
      </p:sp>
      <p:sp>
        <p:nvSpPr>
          <p:cNvPr id="96259" name="Rectangle 3"/>
          <p:cNvSpPr>
            <a:spLocks noGrp="1" noChangeArrowheads="1"/>
          </p:cNvSpPr>
          <p:nvPr>
            <p:ph type="body" idx="1"/>
          </p:nvPr>
        </p:nvSpPr>
        <p:spPr>
          <a:xfrm>
            <a:off x="1295400" y="1981200"/>
            <a:ext cx="7162800" cy="4114800"/>
          </a:xfrm>
          <a:noFill/>
        </p:spPr>
        <p:txBody>
          <a:bodyPr/>
          <a:lstStyle/>
          <a:p>
            <a:r>
              <a:rPr lang="en-US" dirty="0">
                <a:latin typeface="Arial" charset="0"/>
                <a:ea typeface="ＭＳ Ｐゴシック" charset="0"/>
                <a:cs typeface="ＭＳ Ｐゴシック" charset="0"/>
              </a:rPr>
              <a:t>Compiler and execution options for:</a:t>
            </a:r>
          </a:p>
          <a:p>
            <a:pPr lvl="1"/>
            <a:r>
              <a:rPr lang="en-US" sz="2400" dirty="0">
                <a:latin typeface="Arial" charset="0"/>
                <a:ea typeface="ＭＳ Ｐゴシック" charset="0"/>
              </a:rPr>
              <a:t>ICON</a:t>
            </a:r>
          </a:p>
          <a:p>
            <a:pPr lvl="1"/>
            <a:r>
              <a:rPr lang="en-US" sz="2400" dirty="0">
                <a:latin typeface="Arial" charset="0"/>
                <a:ea typeface="ＭＳ Ｐゴシック" charset="0"/>
              </a:rPr>
              <a:t>BCON</a:t>
            </a:r>
          </a:p>
          <a:p>
            <a:pPr lvl="1"/>
            <a:r>
              <a:rPr lang="en-US" sz="2400" dirty="0">
                <a:latin typeface="Arial" charset="0"/>
                <a:ea typeface="ＭＳ Ｐゴシック" charset="0"/>
              </a:rPr>
              <a:t>JPROC</a:t>
            </a:r>
          </a:p>
          <a:p>
            <a:pPr lvl="1"/>
            <a:r>
              <a:rPr lang="en-US" sz="2400" dirty="0" smtClean="0">
                <a:latin typeface="Arial" charset="0"/>
                <a:ea typeface="ＭＳ Ｐゴシック" charset="0"/>
              </a:rPr>
              <a:t>MCIP</a:t>
            </a:r>
          </a:p>
          <a:p>
            <a:pPr lvl="1"/>
            <a:r>
              <a:rPr lang="en-US" sz="2400" dirty="0" err="1" smtClean="0">
                <a:latin typeface="Arial" charset="0"/>
              </a:rPr>
              <a:t>LNOx</a:t>
            </a:r>
            <a:endParaRPr lang="en-US" sz="2400" dirty="0">
              <a:latin typeface="Arial" charset="0"/>
              <a:ea typeface="ＭＳ Ｐゴシック" charset="0"/>
            </a:endParaRPr>
          </a:p>
          <a:p>
            <a:pPr lvl="1"/>
            <a:r>
              <a:rPr lang="en-US" sz="2400" dirty="0">
                <a:latin typeface="Arial" charset="0"/>
                <a:ea typeface="ＭＳ Ｐゴシック" charset="0"/>
              </a:rPr>
              <a:t>CCTM</a:t>
            </a:r>
          </a:p>
        </p:txBody>
      </p:sp>
    </p:spTree>
    <p:extLst>
      <p:ext uri="{BB962C8B-B14F-4D97-AF65-F5344CB8AC3E}">
        <p14:creationId xmlns:p14="http://schemas.microsoft.com/office/powerpoint/2010/main" val="2559950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E23028-65E0-F341-A6BF-64DEAE1BB3A9}" type="slidenum">
              <a:rPr lang="en-US" sz="1400"/>
              <a:pPr/>
              <a:t>49</a:t>
            </a:fld>
            <a:endParaRPr lang="en-US" sz="1400"/>
          </a:p>
        </p:txBody>
      </p:sp>
      <p:sp>
        <p:nvSpPr>
          <p:cNvPr id="98306" name="Rectangle 2050"/>
          <p:cNvSpPr>
            <a:spLocks noGrp="1" noChangeArrowheads="1"/>
          </p:cNvSpPr>
          <p:nvPr>
            <p:ph type="title"/>
          </p:nvPr>
        </p:nvSpPr>
        <p:spPr/>
        <p:txBody>
          <a:bodyPr/>
          <a:lstStyle/>
          <a:p>
            <a:r>
              <a:rPr lang="en-US" dirty="0" smtClean="0">
                <a:latin typeface="Arial" charset="0"/>
                <a:ea typeface="ＭＳ Ｐゴシック" charset="0"/>
                <a:cs typeface="ＭＳ Ｐゴシック" charset="0"/>
              </a:rPr>
              <a:t>ICON</a:t>
            </a:r>
            <a:endParaRPr lang="en-US" sz="2400" dirty="0">
              <a:latin typeface="Arial" charset="0"/>
              <a:ea typeface="ＭＳ Ｐゴシック" charset="0"/>
              <a:cs typeface="ＭＳ Ｐゴシック" charset="0"/>
            </a:endParaRPr>
          </a:p>
        </p:txBody>
      </p:sp>
      <p:sp>
        <p:nvSpPr>
          <p:cNvPr id="98307" name="Rectangle 2051"/>
          <p:cNvSpPr>
            <a:spLocks noGrp="1" noChangeArrowheads="1"/>
          </p:cNvSpPr>
          <p:nvPr>
            <p:ph type="body" idx="1"/>
          </p:nvPr>
        </p:nvSpPr>
        <p:spPr>
          <a:xfrm>
            <a:off x="533400" y="1447800"/>
            <a:ext cx="8123238" cy="4114800"/>
          </a:xfrm>
        </p:spPr>
        <p:txBody>
          <a:bodyPr/>
          <a:lstStyle/>
          <a:p>
            <a:r>
              <a:rPr lang="en-US" dirty="0" smtClean="0">
                <a:latin typeface="Arial" charset="0"/>
                <a:ea typeface="ＭＳ Ｐゴシック" charset="0"/>
                <a:cs typeface="ＭＳ Ｐゴシック" charset="0"/>
              </a:rPr>
              <a:t>Compilation Options</a:t>
            </a:r>
          </a:p>
          <a:p>
            <a:pPr lvl="1"/>
            <a:r>
              <a:rPr lang="en-US" sz="1800" dirty="0" smtClean="0">
                <a:latin typeface="Arial" charset="0"/>
                <a:ea typeface="ＭＳ Ｐゴシック" charset="0"/>
                <a:cs typeface="ＭＳ Ｐゴシック" charset="0"/>
              </a:rPr>
              <a:t>Executable </a:t>
            </a:r>
            <a:r>
              <a:rPr lang="en-US" sz="1800" dirty="0">
                <a:latin typeface="Arial" charset="0"/>
                <a:ea typeface="ＭＳ Ｐゴシック" charset="0"/>
                <a:cs typeface="ＭＳ Ｐゴシック" charset="0"/>
              </a:rPr>
              <a:t>nomenclature</a:t>
            </a:r>
          </a:p>
          <a:p>
            <a:pPr lvl="1"/>
            <a:r>
              <a:rPr lang="en-US" sz="1800" dirty="0">
                <a:latin typeface="Arial" charset="0"/>
                <a:ea typeface="ＭＳ Ｐゴシック" charset="0"/>
                <a:cs typeface="ＭＳ Ｐゴシック" charset="0"/>
              </a:rPr>
              <a:t>m3bld options – e.g. </a:t>
            </a:r>
            <a:r>
              <a:rPr lang="en-US" sz="1800" dirty="0" err="1">
                <a:latin typeface="Arial" charset="0"/>
                <a:ea typeface="ＭＳ Ｐゴシック" charset="0"/>
                <a:cs typeface="ＭＳ Ｐゴシック" charset="0"/>
              </a:rPr>
              <a:t>compile_all</a:t>
            </a:r>
            <a:r>
              <a:rPr lang="en-US" sz="1800" dirty="0">
                <a:latin typeface="Arial" charset="0"/>
                <a:ea typeface="ＭＳ Ｐゴシック" charset="0"/>
                <a:cs typeface="ＭＳ Ｐゴシック" charset="0"/>
              </a:rPr>
              <a:t>, verbose, </a:t>
            </a:r>
            <a:r>
              <a:rPr lang="en-US" sz="1800" dirty="0" err="1">
                <a:latin typeface="Arial" charset="0"/>
                <a:ea typeface="ＭＳ Ｐゴシック" charset="0"/>
                <a:cs typeface="ＭＳ Ｐゴシック" charset="0"/>
              </a:rPr>
              <a:t>Makefile</a:t>
            </a:r>
            <a:endParaRPr lang="en-US" sz="1800" dirty="0">
              <a:latin typeface="Arial" charset="0"/>
              <a:ea typeface="ＭＳ Ｐゴシック" charset="0"/>
              <a:cs typeface="ＭＳ Ｐゴシック" charset="0"/>
            </a:endParaRPr>
          </a:p>
          <a:p>
            <a:pPr lvl="1"/>
            <a:r>
              <a:rPr lang="en-US" sz="1800" dirty="0">
                <a:latin typeface="Arial" charset="0"/>
                <a:ea typeface="ＭＳ Ｐゴシック" charset="0"/>
                <a:cs typeface="ＭＳ Ｐゴシック" charset="0"/>
              </a:rPr>
              <a:t>Input data </a:t>
            </a:r>
            <a:r>
              <a:rPr lang="en-US" sz="1800" dirty="0" smtClean="0">
                <a:latin typeface="Arial" charset="0"/>
                <a:ea typeface="ＭＳ Ｐゴシック" charset="0"/>
                <a:cs typeface="ＭＳ Ｐゴシック" charset="0"/>
              </a:rPr>
              <a:t>type</a:t>
            </a:r>
            <a:endParaRPr lang="en-US" sz="1800" dirty="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Debug </a:t>
            </a:r>
            <a:r>
              <a:rPr lang="en-US" sz="1800" dirty="0">
                <a:latin typeface="Arial" charset="0"/>
                <a:ea typeface="ＭＳ Ｐゴシック" charset="0"/>
                <a:cs typeface="ＭＳ Ｐゴシック" charset="0"/>
              </a:rPr>
              <a:t>mode?</a:t>
            </a:r>
          </a:p>
          <a:p>
            <a:pPr lvl="1"/>
            <a:r>
              <a:rPr lang="en-US" sz="1800" dirty="0">
                <a:latin typeface="Arial" charset="0"/>
                <a:ea typeface="ＭＳ Ｐゴシック" charset="0"/>
                <a:cs typeface="ＭＳ Ｐゴシック" charset="0"/>
              </a:rPr>
              <a:t>Chemical </a:t>
            </a:r>
            <a:r>
              <a:rPr lang="en-US" sz="1800" dirty="0" smtClean="0">
                <a:latin typeface="Arial" charset="0"/>
                <a:ea typeface="ＭＳ Ｐゴシック" charset="0"/>
                <a:cs typeface="ＭＳ Ｐゴシック" charset="0"/>
              </a:rPr>
              <a:t>mechanism</a:t>
            </a:r>
          </a:p>
          <a:p>
            <a:r>
              <a:rPr lang="en-US" dirty="0" smtClean="0">
                <a:latin typeface="Arial" charset="0"/>
              </a:rPr>
              <a:t>Execution Options</a:t>
            </a:r>
          </a:p>
          <a:p>
            <a:pPr lvl="1"/>
            <a:r>
              <a:rPr lang="en-US" sz="1800" dirty="0">
                <a:latin typeface="Arial" charset="0"/>
              </a:rPr>
              <a:t>Episode nomenclature</a:t>
            </a:r>
          </a:p>
          <a:p>
            <a:pPr lvl="1"/>
            <a:r>
              <a:rPr lang="en-US" sz="1800" dirty="0">
                <a:latin typeface="Arial" charset="0"/>
              </a:rPr>
              <a:t>Horizontal grid resolution and grid definition</a:t>
            </a:r>
          </a:p>
          <a:p>
            <a:pPr lvl="1"/>
            <a:r>
              <a:rPr lang="en-US" sz="1800" dirty="0">
                <a:latin typeface="Arial" charset="0"/>
              </a:rPr>
              <a:t>Vertical layer structure</a:t>
            </a:r>
          </a:p>
          <a:p>
            <a:pPr lvl="1"/>
            <a:r>
              <a:rPr lang="en-US" sz="1800" dirty="0">
                <a:latin typeface="Arial" charset="0"/>
              </a:rPr>
              <a:t>Input/output directories and file names</a:t>
            </a:r>
          </a:p>
          <a:p>
            <a:pPr lvl="1"/>
            <a:r>
              <a:rPr lang="en-US" sz="1800" dirty="0">
                <a:latin typeface="Arial" charset="0"/>
              </a:rPr>
              <a:t>For nested runs: start date and time of parent data</a:t>
            </a:r>
          </a:p>
          <a:p>
            <a:pPr lvl="1"/>
            <a:r>
              <a:rPr lang="en-US" sz="1800" dirty="0">
                <a:latin typeface="Arial" charset="0"/>
              </a:rPr>
              <a:t>Executable name and location</a:t>
            </a:r>
          </a:p>
          <a:p>
            <a:endParaRPr lang="en-US" dirty="0">
              <a:latin typeface="Arial" charset="0"/>
              <a:cs typeface="ＭＳ Ｐゴシック" charset="0"/>
            </a:endParaRPr>
          </a:p>
          <a:p>
            <a:pPr lvl="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306420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24A7FAD-CE60-084E-96DF-1C9E86CB1D42}" type="slidenum">
              <a:rPr lang="en-US" sz="1400"/>
              <a:pPr/>
              <a:t>5</a:t>
            </a:fld>
            <a:endParaRPr lang="en-US" sz="1400"/>
          </a:p>
        </p:txBody>
      </p:sp>
      <p:sp>
        <p:nvSpPr>
          <p:cNvPr id="24578" name="Rectangle 2"/>
          <p:cNvSpPr>
            <a:spLocks noGrp="1" noChangeArrowheads="1"/>
          </p:cNvSpPr>
          <p:nvPr>
            <p:ph type="title"/>
          </p:nvPr>
        </p:nvSpPr>
        <p:spPr>
          <a:xfrm>
            <a:off x="457200" y="381000"/>
            <a:ext cx="8229600" cy="1193800"/>
          </a:xfrm>
        </p:spPr>
        <p:txBody>
          <a:bodyPr/>
          <a:lstStyle/>
          <a:p>
            <a:r>
              <a:rPr lang="en-US" dirty="0">
                <a:latin typeface="Arial" charset="0"/>
                <a:ea typeface="ＭＳ Ｐゴシック" charset="0"/>
                <a:cs typeface="ＭＳ Ｐゴシック" charset="0"/>
              </a:rPr>
              <a:t>Conceptual approach to CTMs</a:t>
            </a:r>
          </a:p>
        </p:txBody>
      </p:sp>
      <p:sp>
        <p:nvSpPr>
          <p:cNvPr id="24579" name="Rectangle 3"/>
          <p:cNvSpPr>
            <a:spLocks noGrp="1" noChangeArrowheads="1"/>
          </p:cNvSpPr>
          <p:nvPr>
            <p:ph type="body" idx="1"/>
          </p:nvPr>
        </p:nvSpPr>
        <p:spPr/>
        <p:txBody>
          <a:bodyPr/>
          <a:lstStyle/>
          <a:p>
            <a:pPr marL="342900" indent="-342900"/>
            <a:r>
              <a:rPr lang="en-US">
                <a:latin typeface="Arial" charset="0"/>
                <a:ea typeface="ＭＳ Ｐゴシック" charset="0"/>
                <a:cs typeface="ＭＳ Ｐゴシック" charset="0"/>
              </a:rPr>
              <a:t>Extend the 2-D box model to three dimensions</a:t>
            </a:r>
          </a:p>
        </p:txBody>
      </p:sp>
      <p:sp>
        <p:nvSpPr>
          <p:cNvPr id="219140" name="Rectangle 4"/>
          <p:cNvSpPr>
            <a:spLocks noChangeArrowheads="1"/>
          </p:cNvSpPr>
          <p:nvPr/>
        </p:nvSpPr>
        <p:spPr bwMode="auto">
          <a:xfrm>
            <a:off x="914400" y="3124200"/>
            <a:ext cx="2057400"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41" name="Text Box 5"/>
          <p:cNvSpPr txBox="1">
            <a:spLocks noChangeArrowheads="1"/>
          </p:cNvSpPr>
          <p:nvPr/>
        </p:nvSpPr>
        <p:spPr bwMode="auto">
          <a:xfrm>
            <a:off x="1752600" y="3124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a:latin typeface="Arial" charset="0"/>
                <a:cs typeface="Arial" charset="0"/>
              </a:rPr>
              <a:t>∆</a:t>
            </a:r>
            <a:r>
              <a:rPr lang="en-US" sz="1800" i="1">
                <a:latin typeface="Arial" charset="0"/>
                <a:cs typeface="Arial" charset="0"/>
              </a:rPr>
              <a:t>x</a:t>
            </a:r>
            <a:endParaRPr lang="el-GR" sz="1800" i="1">
              <a:latin typeface="Arial" charset="0"/>
              <a:cs typeface="Arial" charset="0"/>
            </a:endParaRPr>
          </a:p>
        </p:txBody>
      </p:sp>
      <p:sp>
        <p:nvSpPr>
          <p:cNvPr id="219142" name="Text Box 6"/>
          <p:cNvSpPr txBox="1">
            <a:spLocks noChangeArrowheads="1"/>
          </p:cNvSpPr>
          <p:nvPr/>
        </p:nvSpPr>
        <p:spPr bwMode="auto">
          <a:xfrm>
            <a:off x="2514600" y="3657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a:latin typeface="Arial" charset="0"/>
                <a:cs typeface="Arial" charset="0"/>
              </a:rPr>
              <a:t>∆</a:t>
            </a:r>
            <a:r>
              <a:rPr lang="en-US" sz="1800" i="1">
                <a:latin typeface="Arial" charset="0"/>
                <a:cs typeface="Arial" charset="0"/>
              </a:rPr>
              <a:t>y</a:t>
            </a:r>
            <a:endParaRPr lang="el-GR" sz="1800" i="1">
              <a:latin typeface="Arial" charset="0"/>
              <a:cs typeface="Arial" charset="0"/>
            </a:endParaRPr>
          </a:p>
        </p:txBody>
      </p:sp>
      <p:sp>
        <p:nvSpPr>
          <p:cNvPr id="219143" name="AutoShape 7"/>
          <p:cNvSpPr>
            <a:spLocks noChangeArrowheads="1"/>
          </p:cNvSpPr>
          <p:nvPr/>
        </p:nvSpPr>
        <p:spPr bwMode="auto">
          <a:xfrm>
            <a:off x="381000" y="36576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44" name="Line 8"/>
          <p:cNvSpPr>
            <a:spLocks noChangeShapeType="1"/>
          </p:cNvSpPr>
          <p:nvPr/>
        </p:nvSpPr>
        <p:spPr bwMode="auto">
          <a:xfrm>
            <a:off x="22098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45" name="Line 9"/>
          <p:cNvSpPr>
            <a:spLocks noChangeShapeType="1"/>
          </p:cNvSpPr>
          <p:nvPr/>
        </p:nvSpPr>
        <p:spPr bwMode="auto">
          <a:xfrm flipH="1">
            <a:off x="914400" y="3276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46" name="Line 10"/>
          <p:cNvSpPr>
            <a:spLocks noChangeShapeType="1"/>
          </p:cNvSpPr>
          <p:nvPr/>
        </p:nvSpPr>
        <p:spPr bwMode="auto">
          <a:xfrm>
            <a:off x="2743200" y="4038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47" name="Line 11"/>
          <p:cNvSpPr>
            <a:spLocks noChangeShapeType="1"/>
          </p:cNvSpPr>
          <p:nvPr/>
        </p:nvSpPr>
        <p:spPr bwMode="auto">
          <a:xfrm flipV="1">
            <a:off x="2743200" y="3124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48" name="AutoShape 12"/>
          <p:cNvSpPr>
            <a:spLocks noChangeArrowheads="1"/>
          </p:cNvSpPr>
          <p:nvPr/>
        </p:nvSpPr>
        <p:spPr bwMode="auto">
          <a:xfrm flipV="1">
            <a:off x="3048000" y="36576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49" name="Text Box 13"/>
          <p:cNvSpPr txBox="1">
            <a:spLocks noChangeArrowheads="1"/>
          </p:cNvSpPr>
          <p:nvPr/>
        </p:nvSpPr>
        <p:spPr bwMode="auto">
          <a:xfrm>
            <a:off x="228600" y="3276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i="1">
                <a:latin typeface="Arial" charset="0"/>
                <a:cs typeface="Arial" charset="0"/>
              </a:rPr>
              <a:t>u</a:t>
            </a:r>
            <a:r>
              <a:rPr lang="en-US" sz="1800" i="1" baseline="-25000">
                <a:latin typeface="Arial" charset="0"/>
                <a:cs typeface="Arial" charset="0"/>
              </a:rPr>
              <a:t>1</a:t>
            </a:r>
            <a:r>
              <a:rPr lang="en-US" sz="1800" i="1">
                <a:latin typeface="Arial" charset="0"/>
                <a:cs typeface="Arial" charset="0"/>
              </a:rPr>
              <a:t>C</a:t>
            </a:r>
            <a:r>
              <a:rPr lang="en-US" sz="1800" i="1" baseline="-25000">
                <a:latin typeface="Arial" charset="0"/>
                <a:cs typeface="Arial" charset="0"/>
              </a:rPr>
              <a:t>1</a:t>
            </a:r>
          </a:p>
        </p:txBody>
      </p:sp>
      <p:sp>
        <p:nvSpPr>
          <p:cNvPr id="219150" name="Text Box 14"/>
          <p:cNvSpPr txBox="1">
            <a:spLocks noChangeArrowheads="1"/>
          </p:cNvSpPr>
          <p:nvPr/>
        </p:nvSpPr>
        <p:spPr bwMode="auto">
          <a:xfrm>
            <a:off x="2971800" y="3276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i="1">
                <a:latin typeface="Arial" charset="0"/>
                <a:cs typeface="Arial" charset="0"/>
              </a:rPr>
              <a:t>u</a:t>
            </a:r>
            <a:r>
              <a:rPr lang="en-US" sz="1800" i="1" baseline="-25000">
                <a:latin typeface="Arial" charset="0"/>
                <a:cs typeface="Arial" charset="0"/>
              </a:rPr>
              <a:t>2</a:t>
            </a:r>
            <a:r>
              <a:rPr lang="en-US" sz="1800" i="1">
                <a:latin typeface="Arial" charset="0"/>
                <a:cs typeface="Arial" charset="0"/>
              </a:rPr>
              <a:t>C</a:t>
            </a:r>
            <a:r>
              <a:rPr lang="en-US" sz="1800" i="1" baseline="-25000">
                <a:latin typeface="Arial" charset="0"/>
                <a:cs typeface="Arial" charset="0"/>
              </a:rPr>
              <a:t>2</a:t>
            </a:r>
          </a:p>
        </p:txBody>
      </p:sp>
      <p:sp>
        <p:nvSpPr>
          <p:cNvPr id="219151" name="AutoShape 15"/>
          <p:cNvSpPr>
            <a:spLocks noChangeArrowheads="1"/>
          </p:cNvSpPr>
          <p:nvPr/>
        </p:nvSpPr>
        <p:spPr bwMode="auto">
          <a:xfrm>
            <a:off x="4800600" y="2590800"/>
            <a:ext cx="2895600" cy="2133600"/>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52" name="Text Box 16"/>
          <p:cNvSpPr txBox="1">
            <a:spLocks noChangeArrowheads="1"/>
          </p:cNvSpPr>
          <p:nvPr/>
        </p:nvSpPr>
        <p:spPr bwMode="auto">
          <a:xfrm rot="18900000">
            <a:off x="7162800" y="4038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a:latin typeface="Arial" charset="0"/>
                <a:cs typeface="Arial" charset="0"/>
              </a:rPr>
              <a:t>∆</a:t>
            </a:r>
            <a:r>
              <a:rPr lang="en-US" sz="1800" i="1">
                <a:latin typeface="Arial" charset="0"/>
                <a:cs typeface="Arial" charset="0"/>
              </a:rPr>
              <a:t>y</a:t>
            </a:r>
            <a:endParaRPr lang="el-GR" sz="1800" i="1">
              <a:latin typeface="Arial" charset="0"/>
              <a:cs typeface="Arial" charset="0"/>
            </a:endParaRPr>
          </a:p>
        </p:txBody>
      </p:sp>
      <p:sp>
        <p:nvSpPr>
          <p:cNvPr id="219153" name="Text Box 17"/>
          <p:cNvSpPr txBox="1">
            <a:spLocks noChangeArrowheads="1"/>
          </p:cNvSpPr>
          <p:nvPr/>
        </p:nvSpPr>
        <p:spPr bwMode="auto">
          <a:xfrm>
            <a:off x="5715000" y="3124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a:latin typeface="Arial" charset="0"/>
                <a:cs typeface="Arial" charset="0"/>
              </a:rPr>
              <a:t>∆</a:t>
            </a:r>
            <a:r>
              <a:rPr lang="en-US" sz="1800" i="1">
                <a:latin typeface="Arial" charset="0"/>
                <a:cs typeface="Arial" charset="0"/>
              </a:rPr>
              <a:t>x</a:t>
            </a:r>
            <a:endParaRPr lang="el-GR" sz="1800" i="1">
              <a:latin typeface="Arial" charset="0"/>
              <a:cs typeface="Arial" charset="0"/>
            </a:endParaRPr>
          </a:p>
        </p:txBody>
      </p:sp>
      <p:sp>
        <p:nvSpPr>
          <p:cNvPr id="219154" name="Line 18"/>
          <p:cNvSpPr>
            <a:spLocks noChangeShapeType="1"/>
          </p:cNvSpPr>
          <p:nvPr/>
        </p:nvSpPr>
        <p:spPr bwMode="auto">
          <a:xfrm flipH="1">
            <a:off x="7162800" y="44196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55" name="Line 19"/>
          <p:cNvSpPr>
            <a:spLocks noChangeShapeType="1"/>
          </p:cNvSpPr>
          <p:nvPr/>
        </p:nvSpPr>
        <p:spPr bwMode="auto">
          <a:xfrm flipV="1">
            <a:off x="7543800" y="40386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56" name="Line 20"/>
          <p:cNvSpPr>
            <a:spLocks noChangeShapeType="1"/>
          </p:cNvSpPr>
          <p:nvPr/>
        </p:nvSpPr>
        <p:spPr bwMode="auto">
          <a:xfrm flipH="1">
            <a:off x="4800600" y="3276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57" name="Line 21"/>
          <p:cNvSpPr>
            <a:spLocks noChangeShapeType="1"/>
          </p:cNvSpPr>
          <p:nvPr/>
        </p:nvSpPr>
        <p:spPr bwMode="auto">
          <a:xfrm>
            <a:off x="6172200" y="3276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58" name="Text Box 22"/>
          <p:cNvSpPr txBox="1">
            <a:spLocks noChangeArrowheads="1"/>
          </p:cNvSpPr>
          <p:nvPr/>
        </p:nvSpPr>
        <p:spPr bwMode="auto">
          <a:xfrm>
            <a:off x="7696200" y="3200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l-GR" sz="1800">
                <a:latin typeface="Arial" charset="0"/>
                <a:cs typeface="Arial" charset="0"/>
              </a:rPr>
              <a:t>∆</a:t>
            </a:r>
            <a:r>
              <a:rPr lang="en-US" sz="1800" i="1">
                <a:latin typeface="Arial" charset="0"/>
                <a:cs typeface="Arial" charset="0"/>
              </a:rPr>
              <a:t>z</a:t>
            </a:r>
            <a:endParaRPr lang="el-GR" sz="1800" i="1">
              <a:latin typeface="Arial" charset="0"/>
              <a:cs typeface="Arial" charset="0"/>
            </a:endParaRPr>
          </a:p>
        </p:txBody>
      </p:sp>
      <p:sp>
        <p:nvSpPr>
          <p:cNvPr id="219159" name="Line 23"/>
          <p:cNvSpPr>
            <a:spLocks noChangeShapeType="1"/>
          </p:cNvSpPr>
          <p:nvPr/>
        </p:nvSpPr>
        <p:spPr bwMode="auto">
          <a:xfrm>
            <a:off x="7848600" y="3505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60" name="Line 24"/>
          <p:cNvSpPr>
            <a:spLocks noChangeShapeType="1"/>
          </p:cNvSpPr>
          <p:nvPr/>
        </p:nvSpPr>
        <p:spPr bwMode="auto">
          <a:xfrm flipV="1">
            <a:off x="7848600" y="2590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19161" name="AutoShape 25"/>
          <p:cNvSpPr>
            <a:spLocks noChangeArrowheads="1"/>
          </p:cNvSpPr>
          <p:nvPr/>
        </p:nvSpPr>
        <p:spPr bwMode="auto">
          <a:xfrm>
            <a:off x="4267200" y="37338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62" name="AutoShape 26"/>
          <p:cNvSpPr>
            <a:spLocks noChangeArrowheads="1"/>
          </p:cNvSpPr>
          <p:nvPr/>
        </p:nvSpPr>
        <p:spPr bwMode="auto">
          <a:xfrm flipV="1">
            <a:off x="7239000" y="36576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9163" name="Text Box 27"/>
          <p:cNvSpPr txBox="1">
            <a:spLocks noChangeArrowheads="1"/>
          </p:cNvSpPr>
          <p:nvPr/>
        </p:nvSpPr>
        <p:spPr bwMode="auto">
          <a:xfrm>
            <a:off x="7086600" y="3276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i="1">
                <a:latin typeface="Arial" charset="0"/>
                <a:cs typeface="Arial" charset="0"/>
              </a:rPr>
              <a:t>u</a:t>
            </a:r>
            <a:r>
              <a:rPr lang="en-US" sz="1800" i="1" baseline="-25000">
                <a:latin typeface="Arial" charset="0"/>
                <a:cs typeface="Arial" charset="0"/>
              </a:rPr>
              <a:t>2</a:t>
            </a:r>
            <a:r>
              <a:rPr lang="en-US" sz="1800" i="1">
                <a:latin typeface="Arial" charset="0"/>
                <a:cs typeface="Arial" charset="0"/>
              </a:rPr>
              <a:t>C</a:t>
            </a:r>
            <a:r>
              <a:rPr lang="en-US" sz="1800" i="1" baseline="-25000">
                <a:latin typeface="Arial" charset="0"/>
                <a:cs typeface="Arial" charset="0"/>
              </a:rPr>
              <a:t>2</a:t>
            </a:r>
          </a:p>
        </p:txBody>
      </p:sp>
      <p:sp>
        <p:nvSpPr>
          <p:cNvPr id="219164" name="Text Box 28"/>
          <p:cNvSpPr txBox="1">
            <a:spLocks noChangeArrowheads="1"/>
          </p:cNvSpPr>
          <p:nvPr/>
        </p:nvSpPr>
        <p:spPr bwMode="auto">
          <a:xfrm>
            <a:off x="4191000" y="3352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i="1">
                <a:latin typeface="Arial" charset="0"/>
                <a:cs typeface="Arial" charset="0"/>
              </a:rPr>
              <a:t>u</a:t>
            </a:r>
            <a:r>
              <a:rPr lang="en-US" sz="1800" i="1" baseline="-25000">
                <a:latin typeface="Arial" charset="0"/>
                <a:cs typeface="Arial" charset="0"/>
              </a:rPr>
              <a:t>1</a:t>
            </a:r>
            <a:r>
              <a:rPr lang="en-US" sz="1800" i="1">
                <a:latin typeface="Arial" charset="0"/>
                <a:cs typeface="Arial" charset="0"/>
              </a:rPr>
              <a:t>C</a:t>
            </a:r>
            <a:r>
              <a:rPr lang="en-US" sz="1800" i="1" baseline="-25000">
                <a:latin typeface="Arial" charset="0"/>
                <a:cs typeface="Arial" charset="0"/>
              </a:rPr>
              <a:t>1</a:t>
            </a:r>
          </a:p>
        </p:txBody>
      </p:sp>
      <p:sp>
        <p:nvSpPr>
          <p:cNvPr id="219165" name="Text Box 29"/>
          <p:cNvSpPr txBox="1">
            <a:spLocks noChangeArrowheads="1"/>
          </p:cNvSpPr>
          <p:nvPr/>
        </p:nvSpPr>
        <p:spPr bwMode="auto">
          <a:xfrm>
            <a:off x="1828800" y="3505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a:latin typeface="Arial" charset="0"/>
                <a:cs typeface="Arial" charset="0"/>
              </a:rPr>
              <a:t>C</a:t>
            </a:r>
            <a:r>
              <a:rPr lang="en-US" sz="1800" i="1" baseline="-25000">
                <a:latin typeface="Arial" charset="0"/>
                <a:cs typeface="Arial" charset="0"/>
              </a:rPr>
              <a:t>i</a:t>
            </a:r>
          </a:p>
        </p:txBody>
      </p:sp>
      <p:sp>
        <p:nvSpPr>
          <p:cNvPr id="219166" name="Text Box 30"/>
          <p:cNvSpPr txBox="1">
            <a:spLocks noChangeArrowheads="1"/>
          </p:cNvSpPr>
          <p:nvPr/>
        </p:nvSpPr>
        <p:spPr bwMode="auto">
          <a:xfrm>
            <a:off x="5867400" y="3657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a:latin typeface="Arial" charset="0"/>
                <a:cs typeface="Arial" charset="0"/>
              </a:rPr>
              <a:t>C</a:t>
            </a:r>
            <a:r>
              <a:rPr lang="en-US" sz="1800" i="1" baseline="-25000">
                <a:latin typeface="Arial" charset="0"/>
                <a:cs typeface="Arial" charset="0"/>
              </a:rPr>
              <a:t>i</a:t>
            </a:r>
          </a:p>
        </p:txBody>
      </p:sp>
      <p:sp>
        <p:nvSpPr>
          <p:cNvPr id="219167" name="Text Box 31"/>
          <p:cNvSpPr txBox="1">
            <a:spLocks noChangeArrowheads="1"/>
          </p:cNvSpPr>
          <p:nvPr/>
        </p:nvSpPr>
        <p:spPr bwMode="auto">
          <a:xfrm>
            <a:off x="838200" y="2819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dirty="0">
                <a:solidFill>
                  <a:srgbClr val="3366FF"/>
                </a:solidFill>
                <a:latin typeface="Arial" charset="0"/>
                <a:cs typeface="Arial" charset="0"/>
              </a:rPr>
              <a:t>2-D</a:t>
            </a:r>
          </a:p>
        </p:txBody>
      </p:sp>
      <p:sp>
        <p:nvSpPr>
          <p:cNvPr id="219168" name="Text Box 32"/>
          <p:cNvSpPr txBox="1">
            <a:spLocks noChangeArrowheads="1"/>
          </p:cNvSpPr>
          <p:nvPr/>
        </p:nvSpPr>
        <p:spPr bwMode="auto">
          <a:xfrm>
            <a:off x="4953000" y="2819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dirty="0">
                <a:solidFill>
                  <a:srgbClr val="3366FF"/>
                </a:solidFill>
                <a:latin typeface="Arial" charset="0"/>
                <a:cs typeface="Arial" charset="0"/>
              </a:rPr>
              <a:t>3-D</a:t>
            </a:r>
          </a:p>
        </p:txBody>
      </p:sp>
      <p:sp>
        <p:nvSpPr>
          <p:cNvPr id="219169" name="Text Box 33"/>
          <p:cNvSpPr txBox="1">
            <a:spLocks noChangeArrowheads="1"/>
          </p:cNvSpPr>
          <p:nvPr/>
        </p:nvSpPr>
        <p:spPr bwMode="auto">
          <a:xfrm>
            <a:off x="381000" y="5334000"/>
            <a:ext cx="381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i="1" dirty="0">
                <a:latin typeface="Arial" charset="0"/>
                <a:cs typeface="Arial" charset="0"/>
              </a:rPr>
              <a:t>u</a:t>
            </a:r>
            <a:r>
              <a:rPr lang="en-US" sz="1800" dirty="0">
                <a:latin typeface="Arial" charset="0"/>
                <a:cs typeface="Arial" charset="0"/>
              </a:rPr>
              <a:t> = wind vector	</a:t>
            </a:r>
          </a:p>
          <a:p>
            <a:pPr eaLnBrk="1" hangingPunct="1">
              <a:spcBef>
                <a:spcPct val="50000"/>
              </a:spcBef>
              <a:defRPr/>
            </a:pPr>
            <a:r>
              <a:rPr lang="en-US" sz="1800" dirty="0" err="1">
                <a:latin typeface="Arial" charset="0"/>
                <a:cs typeface="Arial" charset="0"/>
              </a:rPr>
              <a:t>C</a:t>
            </a:r>
            <a:r>
              <a:rPr lang="en-US" sz="1800" baseline="-25000" dirty="0" err="1">
                <a:latin typeface="Arial" charset="0"/>
                <a:cs typeface="Arial" charset="0"/>
              </a:rPr>
              <a:t>i</a:t>
            </a:r>
            <a:r>
              <a:rPr lang="en-US" sz="1800" dirty="0">
                <a:latin typeface="Arial" charset="0"/>
                <a:cs typeface="Arial" charset="0"/>
              </a:rPr>
              <a:t> = concentration of species </a:t>
            </a:r>
            <a:r>
              <a:rPr lang="en-US" sz="1800" i="1" dirty="0" err="1">
                <a:latin typeface="Arial" charset="0"/>
                <a:cs typeface="Arial" charset="0"/>
              </a:rPr>
              <a:t>i</a:t>
            </a:r>
            <a:endParaRPr lang="en-US" sz="1800" i="1" dirty="0">
              <a:latin typeface="Arial" charset="0"/>
              <a:cs typeface="Arial" charset="0"/>
            </a:endParaRPr>
          </a:p>
        </p:txBody>
      </p:sp>
      <p:sp>
        <p:nvSpPr>
          <p:cNvPr id="219170" name="Text Box 34"/>
          <p:cNvSpPr txBox="1">
            <a:spLocks noChangeArrowheads="1"/>
          </p:cNvSpPr>
          <p:nvPr/>
        </p:nvSpPr>
        <p:spPr bwMode="auto">
          <a:xfrm>
            <a:off x="3810000" y="5029200"/>
            <a:ext cx="4953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800" dirty="0">
                <a:solidFill>
                  <a:srgbClr val="000000"/>
                </a:solidFill>
                <a:latin typeface="Arial" charset="0"/>
                <a:cs typeface="Arial" charset="0"/>
              </a:rPr>
              <a:t>Basic Continuity Equation (flux in 1 direction):</a:t>
            </a:r>
          </a:p>
          <a:p>
            <a:pPr eaLnBrk="1" hangingPunct="1">
              <a:spcBef>
                <a:spcPct val="50000"/>
              </a:spcBef>
              <a:defRPr/>
            </a:pPr>
            <a:r>
              <a:rPr lang="el-GR" sz="1800" dirty="0">
                <a:solidFill>
                  <a:srgbClr val="000000"/>
                </a:solidFill>
                <a:latin typeface="Arial" charset="0"/>
                <a:cs typeface="Arial" charset="0"/>
              </a:rPr>
              <a:t>∆</a:t>
            </a:r>
            <a:r>
              <a:rPr lang="en-US" sz="1800" dirty="0">
                <a:solidFill>
                  <a:srgbClr val="000000"/>
                </a:solidFill>
                <a:latin typeface="Arial" charset="0"/>
                <a:cs typeface="Arial" charset="0"/>
              </a:rPr>
              <a:t>C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x</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y</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z</a:t>
            </a:r>
            <a:r>
              <a:rPr lang="en-US" sz="1800" dirty="0">
                <a:solidFill>
                  <a:srgbClr val="000000"/>
                </a:solidFill>
                <a:latin typeface="Arial" charset="0"/>
                <a:cs typeface="Arial" charset="0"/>
              </a:rPr>
              <a:t> = u</a:t>
            </a:r>
            <a:r>
              <a:rPr lang="en-US" sz="1800" baseline="-25000" dirty="0">
                <a:solidFill>
                  <a:srgbClr val="000000"/>
                </a:solidFill>
                <a:latin typeface="Arial" charset="0"/>
                <a:cs typeface="Arial" charset="0"/>
              </a:rPr>
              <a:t>1</a:t>
            </a:r>
            <a:r>
              <a:rPr lang="en-US" sz="1800" dirty="0">
                <a:solidFill>
                  <a:srgbClr val="000000"/>
                </a:solidFill>
                <a:latin typeface="Arial" charset="0"/>
                <a:cs typeface="Arial" charset="0"/>
              </a:rPr>
              <a:t>C</a:t>
            </a:r>
            <a:r>
              <a:rPr lang="en-US" sz="1800" baseline="-25000" dirty="0">
                <a:solidFill>
                  <a:srgbClr val="000000"/>
                </a:solidFill>
                <a:latin typeface="Arial" charset="0"/>
                <a:cs typeface="Arial" charset="0"/>
              </a:rPr>
              <a:t>1</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y</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z</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t</a:t>
            </a:r>
            <a:r>
              <a:rPr lang="en-US" sz="1800" dirty="0">
                <a:solidFill>
                  <a:srgbClr val="000000"/>
                </a:solidFill>
                <a:latin typeface="Arial" charset="0"/>
                <a:cs typeface="Arial" charset="0"/>
              </a:rPr>
              <a:t> – u</a:t>
            </a:r>
            <a:r>
              <a:rPr lang="en-US" sz="1800" baseline="-25000" dirty="0">
                <a:solidFill>
                  <a:srgbClr val="000000"/>
                </a:solidFill>
                <a:latin typeface="Arial" charset="0"/>
                <a:cs typeface="Arial" charset="0"/>
              </a:rPr>
              <a:t>2</a:t>
            </a:r>
            <a:r>
              <a:rPr lang="en-US" sz="1800" dirty="0">
                <a:solidFill>
                  <a:srgbClr val="000000"/>
                </a:solidFill>
                <a:latin typeface="Arial" charset="0"/>
                <a:cs typeface="Arial" charset="0"/>
              </a:rPr>
              <a:t>C</a:t>
            </a:r>
            <a:r>
              <a:rPr lang="en-US" sz="1800" baseline="-25000" dirty="0">
                <a:solidFill>
                  <a:srgbClr val="000000"/>
                </a:solidFill>
                <a:latin typeface="Arial" charset="0"/>
                <a:cs typeface="Arial" charset="0"/>
              </a:rPr>
              <a:t>2</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y</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z</a:t>
            </a:r>
            <a:r>
              <a:rPr lang="en-US" sz="1800" dirty="0">
                <a:solidFill>
                  <a:srgbClr val="000000"/>
                </a:solidFill>
                <a:latin typeface="Arial" charset="0"/>
                <a:cs typeface="Arial" charset="0"/>
              </a:rPr>
              <a:t>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t</a:t>
            </a:r>
          </a:p>
          <a:p>
            <a:pPr eaLnBrk="1" hangingPunct="1">
              <a:spcBef>
                <a:spcPct val="50000"/>
              </a:spcBef>
              <a:defRPr/>
            </a:pPr>
            <a:r>
              <a:rPr lang="en-US" sz="1800" dirty="0">
                <a:solidFill>
                  <a:srgbClr val="000000"/>
                </a:solidFill>
                <a:latin typeface="Arial" charset="0"/>
                <a:cs typeface="Arial" charset="0"/>
              </a:rPr>
              <a:t>Divide by </a:t>
            </a:r>
            <a:r>
              <a:rPr lang="el-GR" sz="1800" dirty="0">
                <a:solidFill>
                  <a:srgbClr val="000000"/>
                </a:solidFill>
                <a:latin typeface="Arial" charset="0"/>
                <a:cs typeface="Arial" charset="0"/>
              </a:rPr>
              <a:t>∆</a:t>
            </a:r>
            <a:r>
              <a:rPr lang="en-US" sz="1800" i="1" dirty="0">
                <a:solidFill>
                  <a:srgbClr val="000000"/>
                </a:solidFill>
                <a:latin typeface="Arial" charset="0"/>
                <a:cs typeface="Arial" charset="0"/>
              </a:rPr>
              <a:t>t </a:t>
            </a:r>
            <a:r>
              <a:rPr lang="en-US" sz="1800" dirty="0">
                <a:solidFill>
                  <a:srgbClr val="000000"/>
                </a:solidFill>
                <a:latin typeface="Arial" charset="0"/>
                <a:cs typeface="Arial" charset="0"/>
              </a:rPr>
              <a:t>and volume</a:t>
            </a:r>
            <a:r>
              <a:rPr lang="en-US" sz="1800" i="1" dirty="0">
                <a:solidFill>
                  <a:srgbClr val="000000"/>
                </a:solidFill>
                <a:latin typeface="Arial" charset="0"/>
                <a:cs typeface="Arial" charset="0"/>
              </a:rPr>
              <a:t>: </a:t>
            </a:r>
            <a:r>
              <a:rPr lang="en-US" sz="1800" dirty="0">
                <a:solidFill>
                  <a:srgbClr val="000000"/>
                </a:solidFill>
                <a:latin typeface="Arial" charset="0"/>
                <a:cs typeface="Arial" charset="0"/>
              </a:rPr>
              <a:t> </a:t>
            </a:r>
            <a:r>
              <a:rPr lang="en-US" sz="1800" i="1" dirty="0">
                <a:solidFill>
                  <a:srgbClr val="000000"/>
                </a:solidFill>
                <a:latin typeface="Arial" charset="0"/>
                <a:cs typeface="Arial" charset="0"/>
              </a:rPr>
              <a:t>∂C/</a:t>
            </a:r>
            <a:r>
              <a:rPr lang="en-US" sz="1800" dirty="0">
                <a:solidFill>
                  <a:srgbClr val="000000"/>
                </a:solidFill>
                <a:latin typeface="Arial" charset="0"/>
                <a:cs typeface="Arial" charset="0"/>
              </a:rPr>
              <a:t> </a:t>
            </a:r>
            <a:r>
              <a:rPr lang="en-US" sz="1800" i="1" dirty="0">
                <a:solidFill>
                  <a:srgbClr val="000000"/>
                </a:solidFill>
                <a:latin typeface="Arial" charset="0"/>
                <a:cs typeface="Arial" charset="0"/>
              </a:rPr>
              <a:t>∂t</a:t>
            </a:r>
            <a:r>
              <a:rPr lang="en-US" sz="1800" dirty="0">
                <a:solidFill>
                  <a:srgbClr val="000000"/>
                </a:solidFill>
                <a:latin typeface="Arial" charset="0"/>
                <a:cs typeface="Arial" charset="0"/>
              </a:rPr>
              <a:t> = - </a:t>
            </a:r>
            <a:r>
              <a:rPr lang="en-US" sz="1800" i="1" dirty="0">
                <a:solidFill>
                  <a:srgbClr val="000000"/>
                </a:solidFill>
                <a:latin typeface="Arial" charset="0"/>
                <a:cs typeface="Arial" charset="0"/>
              </a:rPr>
              <a:t>∂(</a:t>
            </a:r>
            <a:r>
              <a:rPr lang="en-US" sz="1800" i="1" dirty="0" err="1">
                <a:solidFill>
                  <a:srgbClr val="000000"/>
                </a:solidFill>
                <a:latin typeface="Arial" charset="0"/>
                <a:cs typeface="Arial" charset="0"/>
              </a:rPr>
              <a:t>uC</a:t>
            </a:r>
            <a:r>
              <a:rPr lang="en-US" sz="1800" i="1" dirty="0">
                <a:solidFill>
                  <a:srgbClr val="000000"/>
                </a:solidFill>
                <a:latin typeface="Arial" charset="0"/>
                <a:cs typeface="Arial" charset="0"/>
              </a:rPr>
              <a:t>)/ ∂x</a:t>
            </a:r>
          </a:p>
        </p:txBody>
      </p:sp>
      <p:sp>
        <p:nvSpPr>
          <p:cNvPr id="219171" name="Rectangle 35"/>
          <p:cNvSpPr>
            <a:spLocks noChangeArrowheads="1"/>
          </p:cNvSpPr>
          <p:nvPr/>
        </p:nvSpPr>
        <p:spPr bwMode="auto">
          <a:xfrm>
            <a:off x="3733800" y="4953000"/>
            <a:ext cx="4876800" cy="1447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1261665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174C825-6BDC-164D-8C70-CF4498EF6EF8}" type="slidenum">
              <a:rPr lang="en-US" sz="1400"/>
              <a:pPr/>
              <a:t>50</a:t>
            </a:fld>
            <a:endParaRPr lang="en-US" sz="1400"/>
          </a:p>
        </p:txBody>
      </p:sp>
      <p:sp>
        <p:nvSpPr>
          <p:cNvPr id="100354" name="Rectangle 2"/>
          <p:cNvSpPr>
            <a:spLocks noGrp="1" noChangeArrowheads="1"/>
          </p:cNvSpPr>
          <p:nvPr>
            <p:ph type="title"/>
          </p:nvPr>
        </p:nvSpPr>
        <p:spPr/>
        <p:txBody>
          <a:bodyPr/>
          <a:lstStyle/>
          <a:p>
            <a:r>
              <a:rPr lang="en-US" dirty="0" smtClean="0">
                <a:latin typeface="Arial" charset="0"/>
                <a:ea typeface="ＭＳ Ｐゴシック" charset="0"/>
                <a:cs typeface="ＭＳ Ｐゴシック" charset="0"/>
              </a:rPr>
              <a:t>BCON</a:t>
            </a:r>
            <a:endParaRPr lang="en-US" sz="2400" dirty="0">
              <a:latin typeface="Arial" charset="0"/>
              <a:ea typeface="ＭＳ Ｐゴシック" charset="0"/>
              <a:cs typeface="ＭＳ Ｐゴシック" charset="0"/>
            </a:endParaRPr>
          </a:p>
        </p:txBody>
      </p:sp>
      <p:sp>
        <p:nvSpPr>
          <p:cNvPr id="100355" name="Rectangle 3"/>
          <p:cNvSpPr>
            <a:spLocks noGrp="1" noChangeArrowheads="1"/>
          </p:cNvSpPr>
          <p:nvPr>
            <p:ph type="body" idx="1"/>
          </p:nvPr>
        </p:nvSpPr>
        <p:spPr>
          <a:xfrm>
            <a:off x="533400" y="1447800"/>
            <a:ext cx="8123238" cy="4114800"/>
          </a:xfrm>
        </p:spPr>
        <p:txBody>
          <a:bodyPr/>
          <a:lstStyle/>
          <a:p>
            <a:r>
              <a:rPr lang="en-US" dirty="0" smtClean="0">
                <a:latin typeface="Arial" charset="0"/>
                <a:ea typeface="ＭＳ Ｐゴシック" charset="0"/>
                <a:cs typeface="ＭＳ Ｐゴシック" charset="0"/>
              </a:rPr>
              <a:t>Compilation</a:t>
            </a:r>
            <a:r>
              <a:rPr lang="en-US" dirty="0" smtClean="0">
                <a:latin typeface="Arial" charset="0"/>
              </a:rPr>
              <a:t> Options</a:t>
            </a:r>
            <a:endParaRPr lang="en-US" dirty="0" smtClean="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Executable </a:t>
            </a:r>
            <a:r>
              <a:rPr lang="en-US" sz="1800" dirty="0">
                <a:latin typeface="Arial" charset="0"/>
                <a:ea typeface="ＭＳ Ｐゴシック" charset="0"/>
                <a:cs typeface="ＭＳ Ｐゴシック" charset="0"/>
              </a:rPr>
              <a:t>nomenclature</a:t>
            </a:r>
          </a:p>
          <a:p>
            <a:pPr lvl="1"/>
            <a:r>
              <a:rPr lang="en-US" sz="1800" dirty="0">
                <a:latin typeface="Arial" charset="0"/>
                <a:ea typeface="ＭＳ Ｐゴシック" charset="0"/>
                <a:cs typeface="ＭＳ Ｐゴシック" charset="0"/>
              </a:rPr>
              <a:t>m3bld options – e.g. </a:t>
            </a:r>
            <a:r>
              <a:rPr lang="en-US" sz="1800" dirty="0" err="1">
                <a:latin typeface="Arial" charset="0"/>
                <a:ea typeface="ＭＳ Ｐゴシック" charset="0"/>
                <a:cs typeface="ＭＳ Ｐゴシック" charset="0"/>
              </a:rPr>
              <a:t>compile_all</a:t>
            </a:r>
            <a:r>
              <a:rPr lang="en-US" sz="1800" dirty="0">
                <a:latin typeface="Arial" charset="0"/>
                <a:ea typeface="ＭＳ Ｐゴシック" charset="0"/>
                <a:cs typeface="ＭＳ Ｐゴシック" charset="0"/>
              </a:rPr>
              <a:t>, verbose, </a:t>
            </a:r>
            <a:r>
              <a:rPr lang="en-US" sz="1800" dirty="0" err="1">
                <a:latin typeface="Arial" charset="0"/>
                <a:ea typeface="ＭＳ Ｐゴシック" charset="0"/>
                <a:cs typeface="ＭＳ Ｐゴシック" charset="0"/>
              </a:rPr>
              <a:t>Makefile</a:t>
            </a:r>
            <a:endParaRPr lang="en-US" sz="1800" dirty="0">
              <a:latin typeface="Arial" charset="0"/>
              <a:ea typeface="ＭＳ Ｐゴシック" charset="0"/>
              <a:cs typeface="ＭＳ Ｐゴシック" charset="0"/>
            </a:endParaRPr>
          </a:p>
          <a:p>
            <a:pPr lvl="1"/>
            <a:r>
              <a:rPr lang="en-US" sz="1800" dirty="0">
                <a:latin typeface="Arial" charset="0"/>
                <a:ea typeface="ＭＳ Ｐゴシック" charset="0"/>
                <a:cs typeface="ＭＳ Ｐゴシック" charset="0"/>
              </a:rPr>
              <a:t>Input data </a:t>
            </a:r>
            <a:r>
              <a:rPr lang="en-US" sz="1800" dirty="0" smtClean="0">
                <a:latin typeface="Arial" charset="0"/>
                <a:ea typeface="ＭＳ Ｐゴシック" charset="0"/>
                <a:cs typeface="ＭＳ Ｐゴシック" charset="0"/>
              </a:rPr>
              <a:t>type</a:t>
            </a:r>
            <a:endParaRPr lang="en-US" sz="1800" dirty="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Debug </a:t>
            </a:r>
            <a:r>
              <a:rPr lang="en-US" sz="1800" dirty="0">
                <a:latin typeface="Arial" charset="0"/>
                <a:ea typeface="ＭＳ Ｐゴシック" charset="0"/>
                <a:cs typeface="ＭＳ Ｐゴシック" charset="0"/>
              </a:rPr>
              <a:t>mode?</a:t>
            </a:r>
          </a:p>
          <a:p>
            <a:pPr lvl="1"/>
            <a:r>
              <a:rPr lang="en-US" sz="1800" dirty="0">
                <a:latin typeface="Arial" charset="0"/>
                <a:ea typeface="ＭＳ Ｐゴシック" charset="0"/>
                <a:cs typeface="ＭＳ Ｐゴシック" charset="0"/>
              </a:rPr>
              <a:t>Chemical </a:t>
            </a:r>
            <a:r>
              <a:rPr lang="en-US" sz="1800" dirty="0" smtClean="0">
                <a:latin typeface="Arial" charset="0"/>
                <a:ea typeface="ＭＳ Ｐゴシック" charset="0"/>
                <a:cs typeface="ＭＳ Ｐゴシック" charset="0"/>
              </a:rPr>
              <a:t>mechanism</a:t>
            </a:r>
          </a:p>
          <a:p>
            <a:r>
              <a:rPr lang="en-US" dirty="0" smtClean="0">
                <a:latin typeface="Arial" charset="0"/>
              </a:rPr>
              <a:t>Execution Options</a:t>
            </a:r>
          </a:p>
          <a:p>
            <a:pPr lvl="1"/>
            <a:r>
              <a:rPr lang="en-US" sz="1800" dirty="0">
                <a:latin typeface="Arial" charset="0"/>
              </a:rPr>
              <a:t>Episode nomenclature</a:t>
            </a:r>
          </a:p>
          <a:p>
            <a:pPr lvl="1"/>
            <a:r>
              <a:rPr lang="en-US" sz="1800" dirty="0">
                <a:latin typeface="Arial" charset="0"/>
              </a:rPr>
              <a:t>Horizontal grid resolution and grid definition</a:t>
            </a:r>
          </a:p>
          <a:p>
            <a:pPr lvl="1"/>
            <a:r>
              <a:rPr lang="en-US" sz="1800" dirty="0">
                <a:latin typeface="Arial" charset="0"/>
              </a:rPr>
              <a:t>Vertical layer structure</a:t>
            </a:r>
          </a:p>
          <a:p>
            <a:pPr lvl="1"/>
            <a:r>
              <a:rPr lang="en-US" sz="1800" dirty="0">
                <a:latin typeface="Arial" charset="0"/>
              </a:rPr>
              <a:t>Input/output directories and file names</a:t>
            </a:r>
          </a:p>
          <a:p>
            <a:pPr lvl="1"/>
            <a:r>
              <a:rPr lang="en-US" sz="1800" dirty="0">
                <a:latin typeface="Arial" charset="0"/>
              </a:rPr>
              <a:t>For nested runs: start date and time of parent data, run length</a:t>
            </a:r>
          </a:p>
          <a:p>
            <a:pPr lvl="1"/>
            <a:r>
              <a:rPr lang="en-US" sz="1800" dirty="0">
                <a:latin typeface="Arial" charset="0"/>
              </a:rPr>
              <a:t>Executable name and location</a:t>
            </a:r>
          </a:p>
          <a:p>
            <a:endParaRPr lang="en-US" sz="2600" dirty="0" smtClean="0">
              <a:latin typeface="Arial" charset="0"/>
            </a:endParaRPr>
          </a:p>
          <a:p>
            <a:endParaRPr lang="en-US" sz="2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664869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790D8E-B602-8549-A098-F557116ED3A2}" type="slidenum">
              <a:rPr lang="en-US" sz="1400"/>
              <a:pPr/>
              <a:t>51</a:t>
            </a:fld>
            <a:endParaRPr lang="en-US" sz="1400"/>
          </a:p>
        </p:txBody>
      </p:sp>
      <p:sp>
        <p:nvSpPr>
          <p:cNvPr id="102402" name="Rectangle 2"/>
          <p:cNvSpPr>
            <a:spLocks noGrp="1" noChangeArrowheads="1"/>
          </p:cNvSpPr>
          <p:nvPr>
            <p:ph type="title"/>
          </p:nvPr>
        </p:nvSpPr>
        <p:spPr>
          <a:xfrm>
            <a:off x="304800" y="152400"/>
            <a:ext cx="8686800" cy="1193800"/>
          </a:xfrm>
        </p:spPr>
        <p:txBody>
          <a:bodyPr/>
          <a:lstStyle/>
          <a:p>
            <a:r>
              <a:rPr lang="en-US" dirty="0" smtClean="0">
                <a:latin typeface="Arial" charset="0"/>
                <a:ea typeface="ＭＳ Ｐゴシック" charset="0"/>
                <a:cs typeface="ＭＳ Ｐゴシック" charset="0"/>
              </a:rPr>
              <a:t>JPROC</a:t>
            </a:r>
            <a:endParaRPr lang="en-US" sz="2400" dirty="0">
              <a:latin typeface="Arial" charset="0"/>
              <a:ea typeface="ＭＳ Ｐゴシック" charset="0"/>
              <a:cs typeface="ＭＳ Ｐゴシック" charset="0"/>
            </a:endParaRPr>
          </a:p>
        </p:txBody>
      </p:sp>
      <p:sp>
        <p:nvSpPr>
          <p:cNvPr id="102403" name="Rectangle 3"/>
          <p:cNvSpPr>
            <a:spLocks noGrp="1" noChangeArrowheads="1"/>
          </p:cNvSpPr>
          <p:nvPr>
            <p:ph type="body" idx="1"/>
          </p:nvPr>
        </p:nvSpPr>
        <p:spPr>
          <a:xfrm>
            <a:off x="457200" y="1447800"/>
            <a:ext cx="8123238" cy="4114800"/>
          </a:xfrm>
        </p:spPr>
        <p:txBody>
          <a:bodyPr/>
          <a:lstStyle/>
          <a:p>
            <a:r>
              <a:rPr lang="en-US" dirty="0" smtClean="0">
                <a:latin typeface="Arial" charset="0"/>
                <a:ea typeface="ＭＳ Ｐゴシック" charset="0"/>
                <a:cs typeface="ＭＳ Ｐゴシック" charset="0"/>
              </a:rPr>
              <a:t>Compilation Options</a:t>
            </a:r>
          </a:p>
          <a:p>
            <a:pPr lvl="1"/>
            <a:r>
              <a:rPr lang="en-US" sz="1800" dirty="0" smtClean="0">
                <a:latin typeface="Arial" charset="0"/>
                <a:ea typeface="ＭＳ Ｐゴシック" charset="0"/>
                <a:cs typeface="ＭＳ Ｐゴシック" charset="0"/>
              </a:rPr>
              <a:t>Executable </a:t>
            </a:r>
            <a:r>
              <a:rPr lang="en-US" sz="1800" dirty="0">
                <a:latin typeface="Arial" charset="0"/>
                <a:ea typeface="ＭＳ Ｐゴシック" charset="0"/>
                <a:cs typeface="ＭＳ Ｐゴシック" charset="0"/>
              </a:rPr>
              <a:t>nomenclature</a:t>
            </a:r>
          </a:p>
          <a:p>
            <a:pPr lvl="1"/>
            <a:r>
              <a:rPr lang="en-US" sz="1800" dirty="0">
                <a:latin typeface="Arial" charset="0"/>
                <a:ea typeface="ＭＳ Ｐゴシック" charset="0"/>
                <a:cs typeface="ＭＳ Ｐゴシック" charset="0"/>
              </a:rPr>
              <a:t>m3bld options – e.g. </a:t>
            </a:r>
            <a:r>
              <a:rPr lang="en-US" sz="1800" dirty="0" err="1">
                <a:latin typeface="Arial" charset="0"/>
                <a:ea typeface="ＭＳ Ｐゴシック" charset="0"/>
                <a:cs typeface="ＭＳ Ｐゴシック" charset="0"/>
              </a:rPr>
              <a:t>compile_all</a:t>
            </a:r>
            <a:r>
              <a:rPr lang="en-US" sz="1800" dirty="0">
                <a:latin typeface="Arial" charset="0"/>
                <a:ea typeface="ＭＳ Ｐゴシック" charset="0"/>
                <a:cs typeface="ＭＳ Ｐゴシック" charset="0"/>
              </a:rPr>
              <a:t>, verbose, </a:t>
            </a:r>
            <a:r>
              <a:rPr lang="en-US" sz="1800" dirty="0" err="1">
                <a:latin typeface="Arial" charset="0"/>
                <a:ea typeface="ＭＳ Ｐゴシック" charset="0"/>
                <a:cs typeface="ＭＳ Ｐゴシック" charset="0"/>
              </a:rPr>
              <a:t>Makefile</a:t>
            </a:r>
            <a:endParaRPr lang="en-US" sz="1800" dirty="0">
              <a:latin typeface="Arial" charset="0"/>
              <a:ea typeface="ＭＳ Ｐゴシック" charset="0"/>
              <a:cs typeface="ＭＳ Ｐゴシック" charset="0"/>
            </a:endParaRPr>
          </a:p>
          <a:p>
            <a:pPr lvl="1"/>
            <a:r>
              <a:rPr lang="en-US" sz="1800" dirty="0">
                <a:latin typeface="Arial" charset="0"/>
                <a:ea typeface="ＭＳ Ｐゴシック" charset="0"/>
                <a:cs typeface="ＭＳ Ｐゴシック" charset="0"/>
              </a:rPr>
              <a:t>Chemical mechanism</a:t>
            </a:r>
          </a:p>
          <a:p>
            <a:pPr lvl="1"/>
            <a:r>
              <a:rPr lang="en-US" sz="1800" dirty="0">
                <a:latin typeface="Arial" charset="0"/>
                <a:ea typeface="ＭＳ Ｐゴシック" charset="0"/>
                <a:cs typeface="ＭＳ Ｐゴシック" charset="0"/>
              </a:rPr>
              <a:t>Debug mode</a:t>
            </a:r>
            <a:r>
              <a:rPr lang="en-US" sz="1800" dirty="0" smtClean="0">
                <a:latin typeface="Arial" charset="0"/>
                <a:ea typeface="ＭＳ Ｐゴシック" charset="0"/>
                <a:cs typeface="ＭＳ Ｐゴシック" charset="0"/>
              </a:rPr>
              <a:t>?</a:t>
            </a:r>
          </a:p>
          <a:p>
            <a:r>
              <a:rPr lang="en-US" dirty="0" smtClean="0">
                <a:latin typeface="Arial" charset="0"/>
              </a:rPr>
              <a:t>Execution Options</a:t>
            </a:r>
          </a:p>
          <a:p>
            <a:pPr lvl="1"/>
            <a:r>
              <a:rPr lang="en-US" sz="1800" dirty="0">
                <a:latin typeface="Arial" charset="0"/>
              </a:rPr>
              <a:t>Episode nomenclature</a:t>
            </a:r>
          </a:p>
          <a:p>
            <a:pPr lvl="1"/>
            <a:r>
              <a:rPr lang="en-US" sz="1800" dirty="0">
                <a:latin typeface="Arial" charset="0"/>
              </a:rPr>
              <a:t>Time parameters: start date and end date</a:t>
            </a:r>
          </a:p>
          <a:p>
            <a:pPr lvl="1"/>
            <a:r>
              <a:rPr lang="en-US" sz="1800" dirty="0">
                <a:latin typeface="Arial" charset="0"/>
              </a:rPr>
              <a:t>Input/output directories and file names</a:t>
            </a:r>
          </a:p>
          <a:p>
            <a:pPr lvl="1"/>
            <a:r>
              <a:rPr lang="en-US" sz="1800" dirty="0">
                <a:latin typeface="Arial" charset="0"/>
              </a:rPr>
              <a:t>Executable location</a:t>
            </a:r>
          </a:p>
          <a:p>
            <a:endParaRPr lang="en-US" sz="2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707046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D5C1D74-DBF2-1442-9A99-546957F0EF53}" type="slidenum">
              <a:rPr lang="en-US" sz="1400"/>
              <a:pPr/>
              <a:t>52</a:t>
            </a:fld>
            <a:endParaRPr lang="en-US" sz="1400"/>
          </a:p>
        </p:txBody>
      </p:sp>
      <p:sp>
        <p:nvSpPr>
          <p:cNvPr id="10445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MCIP – Compiler Options</a:t>
            </a:r>
            <a:endParaRPr lang="en-US" sz="2400">
              <a:latin typeface="Arial" charset="0"/>
              <a:ea typeface="ＭＳ Ｐゴシック" charset="0"/>
              <a:cs typeface="ＭＳ Ｐゴシック" charset="0"/>
            </a:endParaRPr>
          </a:p>
        </p:txBody>
      </p:sp>
      <p:sp>
        <p:nvSpPr>
          <p:cNvPr id="104451"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Makefile configuration, no build script</a:t>
            </a:r>
          </a:p>
          <a:p>
            <a:r>
              <a:rPr lang="en-US">
                <a:latin typeface="Arial" charset="0"/>
                <a:ea typeface="ＭＳ Ｐゴシック" charset="0"/>
                <a:cs typeface="ＭＳ Ｐゴシック" charset="0"/>
              </a:rPr>
              <a:t>Executable nomenclature</a:t>
            </a:r>
          </a:p>
          <a:p>
            <a:r>
              <a:rPr lang="en-US">
                <a:latin typeface="Arial" charset="0"/>
                <a:ea typeface="ＭＳ Ｐゴシック" charset="0"/>
                <a:cs typeface="ＭＳ Ｐゴシック" charset="0"/>
              </a:rPr>
              <a:t>Platform-specific compiler options</a:t>
            </a:r>
          </a:p>
        </p:txBody>
      </p:sp>
    </p:spTree>
    <p:extLst>
      <p:ext uri="{BB962C8B-B14F-4D97-AF65-F5344CB8AC3E}">
        <p14:creationId xmlns:p14="http://schemas.microsoft.com/office/powerpoint/2010/main" val="42713304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D0AAA4-D003-B747-98BB-459CBA2FA520}" type="slidenum">
              <a:rPr lang="en-US" sz="1400"/>
              <a:pPr/>
              <a:t>53</a:t>
            </a:fld>
            <a:endParaRPr lang="en-US" sz="1400"/>
          </a:p>
        </p:txBody>
      </p:sp>
      <p:sp>
        <p:nvSpPr>
          <p:cNvPr id="105474" name="Rectangle 2"/>
          <p:cNvSpPr>
            <a:spLocks noGrp="1" noChangeArrowheads="1"/>
          </p:cNvSpPr>
          <p:nvPr>
            <p:ph type="title"/>
          </p:nvPr>
        </p:nvSpPr>
        <p:spPr>
          <a:xfrm>
            <a:off x="381000" y="152400"/>
            <a:ext cx="8458200" cy="990600"/>
          </a:xfrm>
        </p:spPr>
        <p:txBody>
          <a:bodyPr/>
          <a:lstStyle/>
          <a:p>
            <a:r>
              <a:rPr lang="en-US" sz="4800" dirty="0">
                <a:latin typeface="Arial" charset="0"/>
                <a:ea typeface="ＭＳ Ｐゴシック" charset="0"/>
                <a:cs typeface="ＭＳ Ｐゴシック" charset="0"/>
              </a:rPr>
              <a:t>MCIP – Execution </a:t>
            </a:r>
            <a:r>
              <a:rPr lang="en-US" sz="4800" dirty="0" smtClean="0">
                <a:latin typeface="Arial" charset="0"/>
                <a:ea typeface="ＭＳ Ｐゴシック" charset="0"/>
                <a:cs typeface="ＭＳ Ｐゴシック" charset="0"/>
              </a:rPr>
              <a:t>Options</a:t>
            </a:r>
            <a:endParaRPr lang="en-US" sz="1600" dirty="0">
              <a:latin typeface="Arial" charset="0"/>
              <a:ea typeface="ＭＳ Ｐゴシック" charset="0"/>
              <a:cs typeface="ＭＳ Ｐゴシック" charset="0"/>
            </a:endParaRPr>
          </a:p>
        </p:txBody>
      </p:sp>
      <p:sp>
        <p:nvSpPr>
          <p:cNvPr id="105475" name="Rectangle 3"/>
          <p:cNvSpPr>
            <a:spLocks noGrp="1" noChangeArrowheads="1"/>
          </p:cNvSpPr>
          <p:nvPr>
            <p:ph type="body" idx="1"/>
          </p:nvPr>
        </p:nvSpPr>
        <p:spPr>
          <a:xfrm>
            <a:off x="457200" y="1447800"/>
            <a:ext cx="8123238" cy="4114800"/>
          </a:xfrm>
        </p:spPr>
        <p:txBody>
          <a:bodyPr/>
          <a:lstStyle/>
          <a:p>
            <a:r>
              <a:rPr lang="en-US" dirty="0">
                <a:latin typeface="Arial" charset="0"/>
                <a:ea typeface="ＭＳ Ｐゴシック" charset="0"/>
                <a:cs typeface="ＭＳ Ｐゴシック" charset="0"/>
              </a:rPr>
              <a:t>Episode nomenclature</a:t>
            </a:r>
          </a:p>
          <a:p>
            <a:r>
              <a:rPr lang="en-US" dirty="0">
                <a:latin typeface="Arial" charset="0"/>
                <a:ea typeface="ＭＳ Ｐゴシック" charset="0"/>
                <a:cs typeface="ＭＳ Ｐゴシック" charset="0"/>
              </a:rPr>
              <a:t>Coordinate and grid names</a:t>
            </a:r>
          </a:p>
          <a:p>
            <a:r>
              <a:rPr lang="en-US" dirty="0">
                <a:latin typeface="Arial" charset="0"/>
                <a:ea typeface="ＭＳ Ｐゴシック" charset="0"/>
                <a:cs typeface="ＭＳ Ｐゴシック" charset="0"/>
              </a:rPr>
              <a:t>Input/output directories and file names</a:t>
            </a:r>
          </a:p>
          <a:p>
            <a:r>
              <a:rPr lang="en-US" dirty="0">
                <a:latin typeface="Arial" charset="0"/>
                <a:ea typeface="ＭＳ Ｐゴシック" charset="0"/>
                <a:cs typeface="ＭＳ Ｐゴシック" charset="0"/>
              </a:rPr>
              <a:t>Control options</a:t>
            </a:r>
          </a:p>
          <a:p>
            <a:pPr lvl="1"/>
            <a:r>
              <a:rPr lang="en-US" dirty="0" smtClean="0">
                <a:latin typeface="Arial" charset="0"/>
                <a:ea typeface="ＭＳ Ｐゴシック" charset="0"/>
              </a:rPr>
              <a:t>Comput</a:t>
            </a:r>
            <a:r>
              <a:rPr lang="en-US" dirty="0" smtClean="0">
                <a:latin typeface="Arial" charset="0"/>
              </a:rPr>
              <a:t>e and output potential </a:t>
            </a:r>
            <a:r>
              <a:rPr lang="en-US" dirty="0" err="1" smtClean="0">
                <a:latin typeface="Arial" charset="0"/>
              </a:rPr>
              <a:t>vorticity</a:t>
            </a:r>
            <a:endParaRPr lang="en-US" dirty="0">
              <a:latin typeface="Arial" charset="0"/>
              <a:ea typeface="ＭＳ Ｐゴシック" charset="0"/>
            </a:endParaRPr>
          </a:p>
          <a:p>
            <a:pPr lvl="1"/>
            <a:r>
              <a:rPr lang="en-US" dirty="0" smtClean="0">
                <a:latin typeface="Arial" charset="0"/>
                <a:ea typeface="ＭＳ Ｐゴシック" charset="0"/>
              </a:rPr>
              <a:t>Output vertical velocity</a:t>
            </a:r>
            <a:endParaRPr lang="en-US" dirty="0">
              <a:latin typeface="Arial" charset="0"/>
              <a:ea typeface="ＭＳ Ｐゴシック" charset="0"/>
            </a:endParaRPr>
          </a:p>
          <a:p>
            <a:pPr lvl="1"/>
            <a:r>
              <a:rPr lang="en-US" dirty="0" smtClean="0">
                <a:latin typeface="Arial" charset="0"/>
                <a:ea typeface="ＭＳ Ｐゴシック" charset="0"/>
              </a:rPr>
              <a:t>Output u- and v- component winds on a C-grid</a:t>
            </a:r>
          </a:p>
          <a:p>
            <a:pPr lvl="1"/>
            <a:r>
              <a:rPr lang="en-US" dirty="0" smtClean="0">
                <a:latin typeface="Arial" charset="0"/>
              </a:rPr>
              <a:t>Replace model-derived input with GOES observed clouds</a:t>
            </a:r>
            <a:endParaRPr lang="en-US" dirty="0">
              <a:latin typeface="Arial" charset="0"/>
              <a:ea typeface="ＭＳ Ｐゴシック" charset="0"/>
            </a:endParaRPr>
          </a:p>
          <a:p>
            <a:r>
              <a:rPr lang="en-US" dirty="0">
                <a:latin typeface="Arial" charset="0"/>
                <a:ea typeface="ＭＳ Ｐゴシック" charset="0"/>
                <a:cs typeface="ＭＳ Ｐゴシック" charset="0"/>
              </a:rPr>
              <a:t>Episode start and end dates/</a:t>
            </a:r>
            <a:r>
              <a:rPr lang="en-US" dirty="0" smtClean="0">
                <a:latin typeface="Arial" charset="0"/>
                <a:ea typeface="ＭＳ Ｐゴシック" charset="0"/>
                <a:cs typeface="ＭＳ Ｐゴシック" charset="0"/>
              </a:rPr>
              <a:t>times</a:t>
            </a:r>
          </a:p>
          <a:p>
            <a:r>
              <a:rPr lang="en-US" dirty="0" smtClean="0">
                <a:latin typeface="Arial" charset="0"/>
              </a:rPr>
              <a:t>Sigma </a:t>
            </a:r>
            <a:r>
              <a:rPr lang="en-US" dirty="0">
                <a:latin typeface="Arial" charset="0"/>
              </a:rPr>
              <a:t>values of vertical layer boundaries</a:t>
            </a:r>
          </a:p>
          <a:p>
            <a:r>
              <a:rPr lang="en-US" dirty="0">
                <a:latin typeface="Arial" charset="0"/>
              </a:rPr>
              <a:t>Meteorology boundary adjustment</a:t>
            </a:r>
          </a:p>
          <a:p>
            <a:r>
              <a:rPr lang="en-US" dirty="0">
                <a:latin typeface="Arial" charset="0"/>
              </a:rPr>
              <a:t>Horizontal domain windowing options</a:t>
            </a:r>
          </a:p>
          <a:p>
            <a:r>
              <a:rPr lang="en-US" dirty="0">
                <a:latin typeface="Arial" charset="0"/>
              </a:rPr>
              <a:t>Executable name and location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048762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E04B6EF-EA9E-744C-8D43-8B92FF8FE502}" type="slidenum">
              <a:rPr lang="en-US" sz="1400"/>
              <a:pPr/>
              <a:t>54</a:t>
            </a:fld>
            <a:endParaRPr lang="en-US" sz="1400"/>
          </a:p>
        </p:txBody>
      </p:sp>
      <p:sp>
        <p:nvSpPr>
          <p:cNvPr id="107522" name="Rectangle 1037"/>
          <p:cNvSpPr>
            <a:spLocks noChangeArrowheads="1"/>
          </p:cNvSpPr>
          <p:nvPr/>
        </p:nvSpPr>
        <p:spPr bwMode="auto">
          <a:xfrm>
            <a:off x="990600" y="2049463"/>
            <a:ext cx="6445250" cy="39703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07523" name="Rectangle 1026"/>
          <p:cNvSpPr>
            <a:spLocks noGrp="1" noChangeArrowheads="1"/>
          </p:cNvSpPr>
          <p:nvPr>
            <p:ph type="title"/>
          </p:nvPr>
        </p:nvSpPr>
        <p:spPr>
          <a:xfrm>
            <a:off x="457200" y="533400"/>
            <a:ext cx="8229600" cy="1193800"/>
          </a:xfrm>
        </p:spPr>
        <p:txBody>
          <a:bodyPr/>
          <a:lstStyle/>
          <a:p>
            <a:r>
              <a:rPr lang="en-US" dirty="0">
                <a:latin typeface="Arial" charset="0"/>
                <a:ea typeface="ＭＳ Ｐゴシック" charset="0"/>
                <a:cs typeface="ＭＳ Ｐゴシック" charset="0"/>
              </a:rPr>
              <a:t>MCIP – Window </a:t>
            </a:r>
            <a:r>
              <a:rPr lang="en-US" dirty="0" err="1">
                <a:latin typeface="Arial" charset="0"/>
                <a:ea typeface="ＭＳ Ｐゴシック" charset="0"/>
                <a:cs typeface="ＭＳ Ｐゴシック" charset="0"/>
              </a:rPr>
              <a:t>vs</a:t>
            </a:r>
            <a:r>
              <a:rPr lang="en-US" dirty="0">
                <a:latin typeface="Arial" charset="0"/>
                <a:ea typeface="ＭＳ Ｐゴシック" charset="0"/>
                <a:cs typeface="ＭＳ Ｐゴシック" charset="0"/>
              </a:rPr>
              <a:t> Boundary Trim</a:t>
            </a:r>
            <a:endParaRPr lang="en-US" sz="1800" dirty="0">
              <a:latin typeface="Arial" charset="0"/>
              <a:ea typeface="ＭＳ Ｐゴシック" charset="0"/>
              <a:cs typeface="ＭＳ Ｐゴシック" charset="0"/>
            </a:endParaRPr>
          </a:p>
        </p:txBody>
      </p:sp>
      <p:sp>
        <p:nvSpPr>
          <p:cNvPr id="107524" name="Rectangle 1030"/>
          <p:cNvSpPr>
            <a:spLocks noChangeArrowheads="1"/>
          </p:cNvSpPr>
          <p:nvPr/>
        </p:nvSpPr>
        <p:spPr bwMode="auto">
          <a:xfrm>
            <a:off x="1524000" y="2514600"/>
            <a:ext cx="5486400" cy="3048000"/>
          </a:xfrm>
          <a:prstGeom prst="rect">
            <a:avLst/>
          </a:prstGeom>
          <a:solidFill>
            <a:srgbClr val="C0C0C0">
              <a:alpha val="50195"/>
            </a:srgbClr>
          </a:solidFill>
          <a:ln w="12700">
            <a:solidFill>
              <a:schemeClr val="tx1"/>
            </a:solidFill>
            <a:miter lim="800000"/>
            <a:headEnd type="none" w="sm" len="sm"/>
            <a:tailEnd type="none" w="sm" len="sm"/>
          </a:ln>
        </p:spPr>
        <p:txBody>
          <a:bodyPr anchor="ctr">
            <a:spAutoFit/>
          </a:bodyPr>
          <a:lstStyle/>
          <a:p>
            <a:endParaRPr lang="en-US"/>
          </a:p>
        </p:txBody>
      </p:sp>
      <p:sp>
        <p:nvSpPr>
          <p:cNvPr id="107525" name="Rectangle 1035"/>
          <p:cNvSpPr>
            <a:spLocks noChangeArrowheads="1"/>
          </p:cNvSpPr>
          <p:nvPr/>
        </p:nvSpPr>
        <p:spPr bwMode="auto">
          <a:xfrm>
            <a:off x="3886200" y="3429000"/>
            <a:ext cx="2895600" cy="2362200"/>
          </a:xfrm>
          <a:prstGeom prst="rect">
            <a:avLst/>
          </a:prstGeom>
          <a:solidFill>
            <a:schemeClr val="hlink">
              <a:alpha val="50195"/>
            </a:schemeClr>
          </a:solidFill>
          <a:ln w="12700">
            <a:solidFill>
              <a:schemeClr val="tx1"/>
            </a:solidFill>
            <a:miter lim="800000"/>
            <a:headEnd type="none" w="sm" len="sm"/>
            <a:tailEnd type="none" w="sm" len="sm"/>
          </a:ln>
        </p:spPr>
        <p:txBody>
          <a:bodyPr anchor="ctr">
            <a:spAutoFit/>
          </a:bodyPr>
          <a:lstStyle/>
          <a:p>
            <a:endParaRPr lang="en-US"/>
          </a:p>
        </p:txBody>
      </p:sp>
      <p:sp>
        <p:nvSpPr>
          <p:cNvPr id="107526" name="Text Box 1034"/>
          <p:cNvSpPr txBox="1">
            <a:spLocks noChangeArrowheads="1"/>
          </p:cNvSpPr>
          <p:nvPr/>
        </p:nvSpPr>
        <p:spPr bwMode="auto">
          <a:xfrm>
            <a:off x="1600200" y="2590800"/>
            <a:ext cx="23955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solidFill>
                  <a:srgbClr val="000000"/>
                </a:solidFill>
              </a:rPr>
              <a:t>CMAQ Domain </a:t>
            </a:r>
            <a:r>
              <a:rPr lang="en-US" sz="1800">
                <a:solidFill>
                  <a:srgbClr val="000000"/>
                </a:solidFill>
              </a:rPr>
              <a:t>Boundary Adjustment</a:t>
            </a:r>
          </a:p>
        </p:txBody>
      </p:sp>
      <p:sp>
        <p:nvSpPr>
          <p:cNvPr id="107527" name="Text Box 1032"/>
          <p:cNvSpPr txBox="1">
            <a:spLocks noChangeArrowheads="1"/>
          </p:cNvSpPr>
          <p:nvPr/>
        </p:nvSpPr>
        <p:spPr bwMode="auto">
          <a:xfrm>
            <a:off x="990600" y="2057400"/>
            <a:ext cx="234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smtClean="0">
                <a:solidFill>
                  <a:srgbClr val="000000"/>
                </a:solidFill>
              </a:rPr>
              <a:t>WRF </a:t>
            </a:r>
            <a:r>
              <a:rPr lang="en-US" dirty="0">
                <a:solidFill>
                  <a:srgbClr val="000000"/>
                </a:solidFill>
              </a:rPr>
              <a:t>Domain</a:t>
            </a:r>
          </a:p>
        </p:txBody>
      </p:sp>
      <p:sp>
        <p:nvSpPr>
          <p:cNvPr id="107528" name="Text Box 1036"/>
          <p:cNvSpPr txBox="1">
            <a:spLocks noChangeArrowheads="1"/>
          </p:cNvSpPr>
          <p:nvPr/>
        </p:nvSpPr>
        <p:spPr bwMode="auto">
          <a:xfrm>
            <a:off x="3962400" y="3505200"/>
            <a:ext cx="22685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solidFill>
                  <a:srgbClr val="000000"/>
                </a:solidFill>
              </a:rPr>
              <a:t>CMAQ Domain </a:t>
            </a:r>
            <a:r>
              <a:rPr lang="en-US" sz="1800">
                <a:solidFill>
                  <a:srgbClr val="000000"/>
                </a:solidFill>
              </a:rPr>
              <a:t>Window</a:t>
            </a:r>
          </a:p>
        </p:txBody>
      </p:sp>
    </p:spTree>
    <p:extLst>
      <p:ext uri="{BB962C8B-B14F-4D97-AF65-F5344CB8AC3E}">
        <p14:creationId xmlns:p14="http://schemas.microsoft.com/office/powerpoint/2010/main" val="3731389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6ABD954-D6BE-9844-A02C-DEAA79216063}" type="slidenum">
              <a:rPr lang="en-US" sz="1400"/>
              <a:pPr/>
              <a:t>55</a:t>
            </a:fld>
            <a:endParaRPr lang="en-US" sz="1400"/>
          </a:p>
        </p:txBody>
      </p:sp>
      <p:sp>
        <p:nvSpPr>
          <p:cNvPr id="108546" name="Rectangle 2"/>
          <p:cNvSpPr>
            <a:spLocks noGrp="1" noChangeArrowheads="1"/>
          </p:cNvSpPr>
          <p:nvPr>
            <p:ph type="title"/>
          </p:nvPr>
        </p:nvSpPr>
        <p:spPr>
          <a:xfrm>
            <a:off x="457200" y="152400"/>
            <a:ext cx="8229600" cy="1066800"/>
          </a:xfrm>
        </p:spPr>
        <p:txBody>
          <a:bodyPr/>
          <a:lstStyle/>
          <a:p>
            <a:r>
              <a:rPr lang="en-US" sz="4800" dirty="0">
                <a:latin typeface="Arial" charset="0"/>
                <a:ea typeface="ＭＳ Ｐゴシック" charset="0"/>
                <a:cs typeface="ＭＳ Ｐゴシック" charset="0"/>
              </a:rPr>
              <a:t>CCTM – Compiler </a:t>
            </a:r>
            <a:r>
              <a:rPr lang="en-US" sz="4800" dirty="0" smtClean="0">
                <a:latin typeface="Arial" charset="0"/>
                <a:ea typeface="ＭＳ Ｐゴシック" charset="0"/>
                <a:cs typeface="ＭＳ Ｐゴシック" charset="0"/>
              </a:rPr>
              <a:t>Options</a:t>
            </a:r>
            <a:endParaRPr lang="en-US" sz="1600" dirty="0">
              <a:latin typeface="Arial" charset="0"/>
              <a:ea typeface="ＭＳ Ｐゴシック" charset="0"/>
              <a:cs typeface="ＭＳ Ｐゴシック" charset="0"/>
            </a:endParaRPr>
          </a:p>
        </p:txBody>
      </p:sp>
      <p:sp>
        <p:nvSpPr>
          <p:cNvPr id="108547" name="Rectangle 3"/>
          <p:cNvSpPr>
            <a:spLocks noGrp="1" noChangeArrowheads="1"/>
          </p:cNvSpPr>
          <p:nvPr>
            <p:ph type="body" idx="1"/>
          </p:nvPr>
        </p:nvSpPr>
        <p:spPr>
          <a:xfrm>
            <a:off x="457200" y="1447800"/>
            <a:ext cx="8123238" cy="4114800"/>
          </a:xfrm>
        </p:spPr>
        <p:txBody>
          <a:bodyPr/>
          <a:lstStyle/>
          <a:p>
            <a:r>
              <a:rPr lang="en-US" dirty="0">
                <a:latin typeface="Arial" charset="0"/>
                <a:ea typeface="ＭＳ Ｐゴシック" charset="0"/>
                <a:cs typeface="ＭＳ Ｐゴシック" charset="0"/>
              </a:rPr>
              <a:t>Executable nomenclature</a:t>
            </a:r>
          </a:p>
          <a:p>
            <a:r>
              <a:rPr lang="en-US" dirty="0">
                <a:latin typeface="Arial" charset="0"/>
                <a:ea typeface="ＭＳ Ｐゴシック" charset="0"/>
                <a:cs typeface="ＭＳ Ｐゴシック" charset="0"/>
              </a:rPr>
              <a:t>m3bld options – e.g. </a:t>
            </a:r>
            <a:r>
              <a:rPr lang="en-US" dirty="0" err="1">
                <a:latin typeface="Arial" charset="0"/>
                <a:ea typeface="ＭＳ Ｐゴシック" charset="0"/>
                <a:cs typeface="ＭＳ Ｐゴシック" charset="0"/>
              </a:rPr>
              <a:t>compile_all</a:t>
            </a:r>
            <a:r>
              <a:rPr lang="en-US" dirty="0">
                <a:latin typeface="Arial" charset="0"/>
                <a:ea typeface="ＭＳ Ｐゴシック" charset="0"/>
                <a:cs typeface="ＭＳ Ｐゴシック" charset="0"/>
              </a:rPr>
              <a:t>, verbose, </a:t>
            </a:r>
            <a:r>
              <a:rPr lang="en-US" dirty="0" err="1">
                <a:latin typeface="Arial" charset="0"/>
                <a:ea typeface="ＭＳ Ｐゴシック" charset="0"/>
                <a:cs typeface="ＭＳ Ｐゴシック" charset="0"/>
              </a:rPr>
              <a:t>Makefile</a:t>
            </a:r>
            <a:endParaRPr lang="en-US" dirty="0">
              <a:latin typeface="Arial" charset="0"/>
              <a:ea typeface="ＭＳ Ｐゴシック" charset="0"/>
              <a:cs typeface="ＭＳ Ｐゴシック" charset="0"/>
            </a:endParaRPr>
          </a:p>
          <a:p>
            <a:r>
              <a:rPr lang="en-US" dirty="0" smtClean="0">
                <a:latin typeface="Arial" charset="0"/>
              </a:rPr>
              <a:t>Science modules</a:t>
            </a:r>
            <a:endParaRPr lang="en-US" dirty="0" smtClean="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Horizontal </a:t>
            </a:r>
            <a:r>
              <a:rPr lang="en-US" sz="1800" dirty="0">
                <a:latin typeface="Arial" charset="0"/>
                <a:ea typeface="ＭＳ Ｐゴシック" charset="0"/>
                <a:cs typeface="ＭＳ Ｐゴシック" charset="0"/>
              </a:rPr>
              <a:t>and vertical advection </a:t>
            </a:r>
            <a:r>
              <a:rPr lang="en-US" sz="1800" dirty="0" smtClean="0">
                <a:latin typeface="Arial" charset="0"/>
                <a:ea typeface="ＭＳ Ｐゴシック" charset="0"/>
                <a:cs typeface="ＭＳ Ｐゴシック" charset="0"/>
              </a:rPr>
              <a:t>module</a:t>
            </a:r>
            <a:endParaRPr lang="en-US" sz="1800" dirty="0">
              <a:latin typeface="Arial" charset="0"/>
              <a:ea typeface="ＭＳ Ｐゴシック" charset="0"/>
              <a:cs typeface="ＭＳ Ｐゴシック" charset="0"/>
            </a:endParaRPr>
          </a:p>
          <a:p>
            <a:pPr lvl="1"/>
            <a:r>
              <a:rPr lang="en-US" sz="1800" dirty="0">
                <a:latin typeface="Arial" charset="0"/>
                <a:ea typeface="ＭＳ Ｐゴシック" charset="0"/>
                <a:cs typeface="ＭＳ Ｐゴシック" charset="0"/>
              </a:rPr>
              <a:t>Horizontal and vertical diffusion </a:t>
            </a:r>
            <a:r>
              <a:rPr lang="en-US" sz="1800" dirty="0" smtClean="0">
                <a:latin typeface="Arial" charset="0"/>
                <a:ea typeface="ＭＳ Ｐゴシック" charset="0"/>
                <a:cs typeface="ＭＳ Ｐゴシック" charset="0"/>
              </a:rPr>
              <a:t>module</a:t>
            </a:r>
            <a:endParaRPr lang="en-US" sz="1800" dirty="0">
              <a:latin typeface="Arial" charset="0"/>
              <a:ea typeface="ＭＳ Ｐゴシック" charset="0"/>
              <a:cs typeface="ＭＳ Ｐゴシック" charset="0"/>
            </a:endParaRPr>
          </a:p>
          <a:p>
            <a:pPr lvl="1"/>
            <a:r>
              <a:rPr lang="en-US" sz="1800" dirty="0" smtClean="0">
                <a:latin typeface="Arial" charset="0"/>
                <a:ea typeface="ＭＳ Ｐゴシック" charset="0"/>
                <a:cs typeface="ＭＳ Ｐゴシック" charset="0"/>
              </a:rPr>
              <a:t>Deposition velocity module</a:t>
            </a:r>
            <a:endParaRPr lang="en-US" sz="1800" dirty="0">
              <a:latin typeface="Arial" charset="0"/>
              <a:ea typeface="ＭＳ Ｐゴシック" charset="0"/>
              <a:cs typeface="ＭＳ Ｐゴシック" charset="0"/>
            </a:endParaRPr>
          </a:p>
          <a:p>
            <a:pPr lvl="1"/>
            <a:r>
              <a:rPr lang="en-US" sz="1800" dirty="0" smtClean="0">
                <a:latin typeface="Arial" charset="0"/>
              </a:rPr>
              <a:t>Chemistry input parameters module</a:t>
            </a:r>
          </a:p>
          <a:p>
            <a:pPr lvl="1"/>
            <a:r>
              <a:rPr lang="en-US" sz="1800" dirty="0" smtClean="0">
                <a:latin typeface="Arial" charset="0"/>
              </a:rPr>
              <a:t>Gas</a:t>
            </a:r>
            <a:r>
              <a:rPr lang="en-US" sz="1800" dirty="0">
                <a:latin typeface="Arial" charset="0"/>
              </a:rPr>
              <a:t>-phase chemistry solver</a:t>
            </a:r>
          </a:p>
          <a:p>
            <a:pPr lvl="1"/>
            <a:r>
              <a:rPr lang="en-US" sz="1800" dirty="0">
                <a:latin typeface="Arial" charset="0"/>
              </a:rPr>
              <a:t>Aerosol chemistry </a:t>
            </a:r>
            <a:r>
              <a:rPr lang="en-US" sz="1800" dirty="0" smtClean="0">
                <a:latin typeface="Arial" charset="0"/>
              </a:rPr>
              <a:t>module</a:t>
            </a:r>
            <a:endParaRPr lang="en-US" sz="1800" dirty="0">
              <a:latin typeface="Arial" charset="0"/>
            </a:endParaRPr>
          </a:p>
          <a:p>
            <a:pPr lvl="1"/>
            <a:r>
              <a:rPr lang="en-US" sz="1800" dirty="0" smtClean="0">
                <a:latin typeface="Arial" charset="0"/>
              </a:rPr>
              <a:t>Cloud module</a:t>
            </a:r>
            <a:endParaRPr lang="en-US" sz="1800" dirty="0">
              <a:latin typeface="Arial" charset="0"/>
            </a:endParaRPr>
          </a:p>
          <a:p>
            <a:pPr lvl="1"/>
            <a:r>
              <a:rPr lang="en-US" sz="1800" dirty="0" smtClean="0">
                <a:latin typeface="Arial" charset="0"/>
              </a:rPr>
              <a:t>Chemical mechanism</a:t>
            </a:r>
          </a:p>
          <a:p>
            <a:pPr lvl="1"/>
            <a:r>
              <a:rPr lang="en-US" sz="1800" dirty="0">
                <a:latin typeface="Arial" charset="0"/>
              </a:rPr>
              <a:t>Process analysis </a:t>
            </a:r>
            <a:r>
              <a:rPr lang="en-US" sz="1800" dirty="0" smtClean="0">
                <a:latin typeface="Arial" charset="0"/>
              </a:rPr>
              <a:t>configuration</a:t>
            </a:r>
            <a:endParaRPr lang="en-US" sz="1800" dirty="0">
              <a:latin typeface="Arial" charset="0"/>
            </a:endParaRPr>
          </a:p>
          <a:p>
            <a:r>
              <a:rPr lang="en-US" sz="2600" dirty="0">
                <a:latin typeface="Arial" charset="0"/>
              </a:rPr>
              <a:t>Debug mode?</a:t>
            </a:r>
          </a:p>
          <a:p>
            <a:endParaRPr lang="en-US" dirty="0">
              <a:latin typeface="Arial" charset="0"/>
            </a:endParaRPr>
          </a:p>
          <a:p>
            <a:endParaRPr lang="en-US" dirty="0">
              <a:latin typeface="Arial" charset="0"/>
              <a:ea typeface="ＭＳ Ｐゴシック" charset="0"/>
              <a:cs typeface="ＭＳ Ｐゴシック" charset="0"/>
            </a:endParaRPr>
          </a:p>
          <a:p>
            <a:pPr>
              <a:buFont typeface="Monotype Sorts" charset="0"/>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7639562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20AF84-984B-D44B-8656-32470CAAD82B}" type="slidenum">
              <a:rPr lang="en-US" sz="1400"/>
              <a:pPr/>
              <a:t>56</a:t>
            </a:fld>
            <a:endParaRPr lang="en-US" sz="1400"/>
          </a:p>
        </p:txBody>
      </p:sp>
      <p:sp>
        <p:nvSpPr>
          <p:cNvPr id="110594" name="Rectangle 2"/>
          <p:cNvSpPr>
            <a:spLocks noGrp="1" noChangeArrowheads="1"/>
          </p:cNvSpPr>
          <p:nvPr>
            <p:ph type="title"/>
          </p:nvPr>
        </p:nvSpPr>
        <p:spPr>
          <a:xfrm>
            <a:off x="457200" y="152400"/>
            <a:ext cx="8229600" cy="1066800"/>
          </a:xfrm>
        </p:spPr>
        <p:txBody>
          <a:bodyPr/>
          <a:lstStyle/>
          <a:p>
            <a:r>
              <a:rPr lang="en-US" sz="4800" dirty="0">
                <a:latin typeface="Arial" charset="0"/>
                <a:ea typeface="ＭＳ Ｐゴシック" charset="0"/>
                <a:cs typeface="ＭＳ Ｐゴシック" charset="0"/>
              </a:rPr>
              <a:t>CCTM – Execution </a:t>
            </a:r>
            <a:r>
              <a:rPr lang="en-US" sz="4800" dirty="0" smtClean="0">
                <a:latin typeface="Arial" charset="0"/>
                <a:ea typeface="ＭＳ Ｐゴシック" charset="0"/>
                <a:cs typeface="ＭＳ Ｐゴシック" charset="0"/>
              </a:rPr>
              <a:t>Options</a:t>
            </a:r>
            <a:r>
              <a:rPr lang="en-US" sz="2400" baseline="-25000" dirty="0" smtClean="0">
                <a:latin typeface="Arial" charset="0"/>
                <a:ea typeface="ＭＳ Ｐゴシック" charset="0"/>
                <a:cs typeface="ＭＳ Ｐゴシック" charset="0"/>
              </a:rPr>
              <a:t>(1)</a:t>
            </a:r>
            <a:endParaRPr lang="en-US" sz="900" dirty="0">
              <a:latin typeface="Arial" charset="0"/>
              <a:ea typeface="ＭＳ Ｐゴシック" charset="0"/>
              <a:cs typeface="ＭＳ Ｐゴシック" charset="0"/>
            </a:endParaRPr>
          </a:p>
        </p:txBody>
      </p:sp>
      <p:sp>
        <p:nvSpPr>
          <p:cNvPr id="110595" name="Rectangle 3"/>
          <p:cNvSpPr>
            <a:spLocks noGrp="1" noChangeArrowheads="1"/>
          </p:cNvSpPr>
          <p:nvPr>
            <p:ph type="body" idx="1"/>
          </p:nvPr>
        </p:nvSpPr>
        <p:spPr>
          <a:xfrm>
            <a:off x="517525" y="1447800"/>
            <a:ext cx="8123238" cy="4648200"/>
          </a:xfrm>
        </p:spPr>
        <p:txBody>
          <a:bodyPr/>
          <a:lstStyle/>
          <a:p>
            <a:pPr>
              <a:lnSpc>
                <a:spcPct val="80000"/>
              </a:lnSpc>
            </a:pPr>
            <a:r>
              <a:rPr lang="en-US" dirty="0">
                <a:latin typeface="Arial" charset="0"/>
                <a:ea typeface="ＭＳ Ｐゴシック" charset="0"/>
                <a:cs typeface="ＭＳ Ｐゴシック" charset="0"/>
              </a:rPr>
              <a:t>Episode nomenclature</a:t>
            </a:r>
          </a:p>
          <a:p>
            <a:pPr>
              <a:lnSpc>
                <a:spcPct val="80000"/>
              </a:lnSpc>
            </a:pPr>
            <a:r>
              <a:rPr lang="en-US" dirty="0">
                <a:latin typeface="Arial" charset="0"/>
                <a:ea typeface="ＭＳ Ｐゴシック" charset="0"/>
                <a:cs typeface="ＭＳ Ｐゴシック" charset="0"/>
              </a:rPr>
              <a:t>Episode start date, start time, duration and time step </a:t>
            </a:r>
          </a:p>
          <a:p>
            <a:pPr>
              <a:lnSpc>
                <a:spcPct val="80000"/>
              </a:lnSpc>
            </a:pPr>
            <a:r>
              <a:rPr lang="en-US" dirty="0" err="1">
                <a:latin typeface="Arial" charset="0"/>
                <a:ea typeface="ＭＳ Ｐゴシック" charset="0"/>
                <a:cs typeface="ＭＳ Ｐゴシック" charset="0"/>
              </a:rPr>
              <a:t>Logfile</a:t>
            </a:r>
            <a:r>
              <a:rPr lang="en-US" dirty="0">
                <a:latin typeface="Arial" charset="0"/>
                <a:ea typeface="ＭＳ Ｐゴシック" charset="0"/>
                <a:cs typeface="ＭＳ Ｐゴシック" charset="0"/>
              </a:rPr>
              <a:t> and diagnostic options</a:t>
            </a:r>
          </a:p>
          <a:p>
            <a:pPr>
              <a:lnSpc>
                <a:spcPct val="80000"/>
              </a:lnSpc>
            </a:pPr>
            <a:r>
              <a:rPr lang="en-US" dirty="0" smtClean="0">
                <a:latin typeface="Arial" charset="0"/>
                <a:ea typeface="ＭＳ Ｐゴシック" charset="0"/>
                <a:cs typeface="ＭＳ Ｐゴシック" charset="0"/>
              </a:rPr>
              <a:t>Input</a:t>
            </a:r>
            <a:r>
              <a:rPr lang="en-US" dirty="0">
                <a:latin typeface="Arial" charset="0"/>
                <a:ea typeface="ＭＳ Ｐゴシック" charset="0"/>
                <a:cs typeface="ＭＳ Ｐゴシック" charset="0"/>
              </a:rPr>
              <a:t>/output directories and file names</a:t>
            </a:r>
          </a:p>
          <a:p>
            <a:pPr>
              <a:lnSpc>
                <a:spcPct val="80000"/>
              </a:lnSpc>
            </a:pPr>
            <a:r>
              <a:rPr lang="en-US" dirty="0" smtClean="0">
                <a:latin typeface="Arial" charset="0"/>
                <a:ea typeface="ＭＳ Ｐゴシック" charset="0"/>
                <a:cs typeface="ＭＳ Ｐゴシック" charset="0"/>
              </a:rPr>
              <a:t>Horizontal </a:t>
            </a:r>
            <a:r>
              <a:rPr lang="en-US" dirty="0">
                <a:latin typeface="Arial" charset="0"/>
                <a:ea typeface="ＭＳ Ｐゴシック" charset="0"/>
                <a:cs typeface="ＭＳ Ｐゴシック" charset="0"/>
              </a:rPr>
              <a:t>grid name and grid definition</a:t>
            </a:r>
          </a:p>
          <a:p>
            <a:pPr>
              <a:lnSpc>
                <a:spcPct val="80000"/>
              </a:lnSpc>
            </a:pPr>
            <a:r>
              <a:rPr lang="en-US" dirty="0" smtClean="0">
                <a:latin typeface="Arial" charset="0"/>
                <a:ea typeface="ＭＳ Ｐゴシック" charset="0"/>
                <a:cs typeface="ＭＳ Ｐゴシック" charset="0"/>
              </a:rPr>
              <a:t>Synchronization time step</a:t>
            </a:r>
            <a:endParaRPr lang="en-US" dirty="0">
              <a:latin typeface="Arial" charset="0"/>
              <a:ea typeface="ＭＳ Ｐゴシック" charset="0"/>
              <a:cs typeface="ＭＳ Ｐゴシック" charset="0"/>
            </a:endParaRPr>
          </a:p>
          <a:p>
            <a:pPr>
              <a:lnSpc>
                <a:spcPct val="80000"/>
              </a:lnSpc>
            </a:pPr>
            <a:r>
              <a:rPr lang="en-US" dirty="0">
                <a:latin typeface="Arial" charset="0"/>
                <a:ea typeface="ＭＳ Ｐゴシック" charset="0"/>
                <a:cs typeface="ＭＳ Ｐゴシック" charset="0"/>
              </a:rPr>
              <a:t>Specifications for integral averaged species output</a:t>
            </a:r>
          </a:p>
          <a:p>
            <a:pPr>
              <a:lnSpc>
                <a:spcPct val="80000"/>
              </a:lnSpc>
            </a:pPr>
            <a:r>
              <a:rPr lang="en-US" dirty="0" smtClean="0">
                <a:latin typeface="Arial" charset="0"/>
                <a:ea typeface="ＭＳ Ｐゴシック" charset="0"/>
                <a:cs typeface="ＭＳ Ｐゴシック" charset="0"/>
              </a:rPr>
              <a:t>Diagnostic output file options</a:t>
            </a:r>
          </a:p>
          <a:p>
            <a:pPr>
              <a:lnSpc>
                <a:spcPct val="80000"/>
              </a:lnSpc>
            </a:pPr>
            <a:r>
              <a:rPr lang="en-US" dirty="0" smtClean="0">
                <a:latin typeface="Arial" charset="0"/>
                <a:ea typeface="ＭＳ Ｐゴシック" charset="0"/>
                <a:cs typeface="ＭＳ Ｐゴシック" charset="0"/>
              </a:rPr>
              <a:t>Process </a:t>
            </a:r>
            <a:r>
              <a:rPr lang="en-US" dirty="0">
                <a:latin typeface="Arial" charset="0"/>
                <a:ea typeface="ＭＳ Ｐゴシック" charset="0"/>
                <a:cs typeface="ＭＳ Ｐゴシック" charset="0"/>
              </a:rPr>
              <a:t>analysis domain specifications</a:t>
            </a:r>
          </a:p>
          <a:p>
            <a:pPr>
              <a:lnSpc>
                <a:spcPct val="80000"/>
              </a:lnSpc>
            </a:pPr>
            <a:r>
              <a:rPr lang="en-US" dirty="0">
                <a:latin typeface="Arial" charset="0"/>
                <a:ea typeface="ＭＳ Ｐゴシック" charset="0"/>
                <a:cs typeface="ＭＳ Ｐゴシック" charset="0"/>
              </a:rPr>
              <a:t>Executable name and location</a:t>
            </a:r>
          </a:p>
        </p:txBody>
      </p:sp>
    </p:spTree>
    <p:extLst>
      <p:ext uri="{BB962C8B-B14F-4D97-AF65-F5344CB8AC3E}">
        <p14:creationId xmlns:p14="http://schemas.microsoft.com/office/powerpoint/2010/main" val="110467413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20AF84-984B-D44B-8656-32470CAAD82B}" type="slidenum">
              <a:rPr lang="en-US" sz="1400"/>
              <a:pPr/>
              <a:t>57</a:t>
            </a:fld>
            <a:endParaRPr lang="en-US" sz="1400"/>
          </a:p>
        </p:txBody>
      </p:sp>
      <p:sp>
        <p:nvSpPr>
          <p:cNvPr id="110594" name="Rectangle 2"/>
          <p:cNvSpPr>
            <a:spLocks noGrp="1" noChangeArrowheads="1"/>
          </p:cNvSpPr>
          <p:nvPr>
            <p:ph type="title"/>
          </p:nvPr>
        </p:nvSpPr>
        <p:spPr>
          <a:xfrm>
            <a:off x="457200" y="152400"/>
            <a:ext cx="8229600" cy="1066800"/>
          </a:xfrm>
        </p:spPr>
        <p:txBody>
          <a:bodyPr/>
          <a:lstStyle/>
          <a:p>
            <a:r>
              <a:rPr lang="en-US" sz="4800" dirty="0">
                <a:latin typeface="Arial" charset="0"/>
                <a:ea typeface="ＭＳ Ｐゴシック" charset="0"/>
                <a:cs typeface="ＭＳ Ｐゴシック" charset="0"/>
              </a:rPr>
              <a:t>CCTM – Execution </a:t>
            </a:r>
            <a:r>
              <a:rPr lang="en-US" sz="4800" dirty="0" smtClean="0">
                <a:latin typeface="Arial" charset="0"/>
                <a:ea typeface="ＭＳ Ｐゴシック" charset="0"/>
                <a:cs typeface="ＭＳ Ｐゴシック" charset="0"/>
              </a:rPr>
              <a:t>Options</a:t>
            </a:r>
            <a:r>
              <a:rPr lang="en-US" sz="2400" baseline="-25000" dirty="0" smtClean="0">
                <a:latin typeface="Arial" charset="0"/>
                <a:ea typeface="ＭＳ Ｐゴシック" charset="0"/>
                <a:cs typeface="ＭＳ Ｐゴシック" charset="0"/>
              </a:rPr>
              <a:t>(2)</a:t>
            </a:r>
            <a:endParaRPr lang="en-US" sz="900" dirty="0">
              <a:latin typeface="Arial" charset="0"/>
              <a:ea typeface="ＭＳ Ｐゴシック" charset="0"/>
              <a:cs typeface="ＭＳ Ｐゴシック" charset="0"/>
            </a:endParaRPr>
          </a:p>
        </p:txBody>
      </p:sp>
      <p:sp>
        <p:nvSpPr>
          <p:cNvPr id="110595" name="Rectangle 3"/>
          <p:cNvSpPr>
            <a:spLocks noGrp="1" noChangeArrowheads="1"/>
          </p:cNvSpPr>
          <p:nvPr>
            <p:ph type="body" idx="1"/>
          </p:nvPr>
        </p:nvSpPr>
        <p:spPr>
          <a:xfrm>
            <a:off x="517525" y="1447800"/>
            <a:ext cx="8123238" cy="4648200"/>
          </a:xfrm>
        </p:spPr>
        <p:txBody>
          <a:bodyPr/>
          <a:lstStyle/>
          <a:p>
            <a:pPr>
              <a:lnSpc>
                <a:spcPct val="80000"/>
              </a:lnSpc>
            </a:pPr>
            <a:r>
              <a:rPr lang="en-US" sz="2800" dirty="0" smtClean="0">
                <a:latin typeface="Arial" charset="0"/>
              </a:rPr>
              <a:t>Inline and science options </a:t>
            </a:r>
            <a:endParaRPr lang="en-US" sz="2800" dirty="0">
              <a:latin typeface="Arial" charset="0"/>
            </a:endParaRPr>
          </a:p>
          <a:p>
            <a:pPr lvl="1">
              <a:lnSpc>
                <a:spcPct val="80000"/>
              </a:lnSpc>
            </a:pPr>
            <a:r>
              <a:rPr lang="en-US" sz="2000" dirty="0" smtClean="0">
                <a:latin typeface="Arial" charset="0"/>
                <a:cs typeface="ＭＳ Ｐゴシック" charset="0"/>
              </a:rPr>
              <a:t>Calculate inline windblown dust emissions</a:t>
            </a:r>
          </a:p>
          <a:p>
            <a:pPr lvl="1">
              <a:lnSpc>
                <a:spcPct val="80000"/>
              </a:lnSpc>
            </a:pPr>
            <a:r>
              <a:rPr lang="en-US" sz="2000" dirty="0" smtClean="0">
                <a:latin typeface="Arial" charset="0"/>
                <a:cs typeface="ＭＳ Ｐゴシック" charset="0"/>
              </a:rPr>
              <a:t>Include the impacts of erodible agricultural land on windblown dust emissions</a:t>
            </a:r>
          </a:p>
          <a:p>
            <a:pPr lvl="1">
              <a:lnSpc>
                <a:spcPct val="80000"/>
              </a:lnSpc>
            </a:pPr>
            <a:r>
              <a:rPr lang="en-US" sz="2000" dirty="0" smtClean="0">
                <a:latin typeface="Arial" charset="0"/>
                <a:cs typeface="ＭＳ Ｐゴシック" charset="0"/>
              </a:rPr>
              <a:t>Calculate lightning NOx emissions</a:t>
            </a:r>
          </a:p>
          <a:p>
            <a:pPr lvl="1">
              <a:lnSpc>
                <a:spcPct val="80000"/>
              </a:lnSpc>
            </a:pPr>
            <a:r>
              <a:rPr lang="en-US" sz="2000" dirty="0" smtClean="0">
                <a:latin typeface="Arial" charset="0"/>
                <a:cs typeface="ＭＳ Ｐゴシック" charset="0"/>
              </a:rPr>
              <a:t>Use a land-use based vertical diffusivity</a:t>
            </a:r>
          </a:p>
          <a:p>
            <a:pPr lvl="1">
              <a:lnSpc>
                <a:spcPct val="80000"/>
              </a:lnSpc>
            </a:pPr>
            <a:r>
              <a:rPr lang="en-US" sz="2000" dirty="0" smtClean="0">
                <a:latin typeface="Arial" charset="0"/>
                <a:cs typeface="ＭＳ Ｐゴシック" charset="0"/>
              </a:rPr>
              <a:t>Calculate deposition velocities inline</a:t>
            </a:r>
          </a:p>
          <a:p>
            <a:pPr lvl="1">
              <a:lnSpc>
                <a:spcPct val="80000"/>
              </a:lnSpc>
            </a:pPr>
            <a:r>
              <a:rPr lang="en-US" sz="2000" dirty="0" smtClean="0">
                <a:latin typeface="Arial" charset="0"/>
                <a:cs typeface="ＭＳ Ｐゴシック" charset="0"/>
              </a:rPr>
              <a:t>Calculate land-use specific deposition velocities with MOSAIC</a:t>
            </a:r>
          </a:p>
          <a:p>
            <a:pPr lvl="1">
              <a:lnSpc>
                <a:spcPct val="80000"/>
              </a:lnSpc>
            </a:pPr>
            <a:r>
              <a:rPr lang="en-US" sz="2000" dirty="0" smtClean="0">
                <a:latin typeface="Arial" charset="0"/>
                <a:cs typeface="ＭＳ Ｐゴシック" charset="0"/>
              </a:rPr>
              <a:t>Use the ammonia bi-directional flux module</a:t>
            </a:r>
          </a:p>
          <a:p>
            <a:pPr lvl="1">
              <a:lnSpc>
                <a:spcPct val="80000"/>
              </a:lnSpc>
            </a:pPr>
            <a:r>
              <a:rPr lang="en-US" sz="2000" dirty="0" smtClean="0">
                <a:latin typeface="Arial" charset="0"/>
                <a:cs typeface="ＭＳ Ｐゴシック" charset="0"/>
              </a:rPr>
              <a:t>Use the mercury bi-directional flux module</a:t>
            </a:r>
          </a:p>
          <a:p>
            <a:pPr lvl="1">
              <a:lnSpc>
                <a:spcPct val="80000"/>
              </a:lnSpc>
            </a:pPr>
            <a:r>
              <a:rPr lang="en-US" sz="2000" dirty="0" smtClean="0">
                <a:latin typeface="Arial" charset="0"/>
                <a:cs typeface="ＭＳ Ｐゴシック" charset="0"/>
              </a:rPr>
              <a:t>Simulate atmosphere-surface HONO interactions</a:t>
            </a:r>
          </a:p>
          <a:p>
            <a:pPr lvl="1">
              <a:lnSpc>
                <a:spcPct val="80000"/>
              </a:lnSpc>
            </a:pPr>
            <a:r>
              <a:rPr lang="en-US" sz="2000" dirty="0" smtClean="0">
                <a:latin typeface="Arial" charset="0"/>
                <a:cs typeface="ＭＳ Ｐゴシック" charset="0"/>
              </a:rPr>
              <a:t>Compute biogenic emissions inline with the BEIS3 model</a:t>
            </a:r>
          </a:p>
          <a:p>
            <a:pPr lvl="1">
              <a:lnSpc>
                <a:spcPct val="80000"/>
              </a:lnSpc>
            </a:pPr>
            <a:r>
              <a:rPr lang="en-US" sz="2000" dirty="0" smtClean="0">
                <a:latin typeface="Arial" charset="0"/>
                <a:cs typeface="ＭＳ Ｐゴシック" charset="0"/>
              </a:rPr>
              <a:t>Compute plume rise for point sources inline</a:t>
            </a:r>
            <a:endParaRPr lang="en-US" sz="2000" dirty="0">
              <a:latin typeface="Arial" charset="0"/>
              <a:cs typeface="ＭＳ Ｐゴシック" charset="0"/>
            </a:endParaRPr>
          </a:p>
        </p:txBody>
      </p:sp>
    </p:spTree>
    <p:extLst>
      <p:ext uri="{BB962C8B-B14F-4D97-AF65-F5344CB8AC3E}">
        <p14:creationId xmlns:p14="http://schemas.microsoft.com/office/powerpoint/2010/main" val="29767258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1A98F2E-FDBD-F447-A90C-29E759AA5DCA}" type="slidenum">
              <a:rPr lang="en-US" sz="1400"/>
              <a:pPr/>
              <a:t>58</a:t>
            </a:fld>
            <a:endParaRPr lang="en-US" sz="1400"/>
          </a:p>
        </p:txBody>
      </p:sp>
      <p:pic>
        <p:nvPicPr>
          <p:cNvPr id="6" name="Picture 5" descr="CMAQv5_Directory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14300"/>
            <a:ext cx="8606840" cy="6619709"/>
          </a:xfrm>
          <a:prstGeom prst="rect">
            <a:avLst/>
          </a:prstGeom>
        </p:spPr>
      </p:pic>
    </p:spTree>
    <p:extLst>
      <p:ext uri="{BB962C8B-B14F-4D97-AF65-F5344CB8AC3E}">
        <p14:creationId xmlns:p14="http://schemas.microsoft.com/office/powerpoint/2010/main" val="10742686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EEE16AB-1ACC-9945-A7CC-6117015045D2}" type="slidenum">
              <a:rPr lang="en-US" sz="1400"/>
              <a:pPr/>
              <a:t>59</a:t>
            </a:fld>
            <a:endParaRPr lang="en-US" sz="1400"/>
          </a:p>
        </p:txBody>
      </p:sp>
      <p:sp>
        <p:nvSpPr>
          <p:cNvPr id="11366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Training details</a:t>
            </a:r>
          </a:p>
        </p:txBody>
      </p:sp>
      <p:sp>
        <p:nvSpPr>
          <p:cNvPr id="113667" name="Rectangle 3"/>
          <p:cNvSpPr>
            <a:spLocks noGrp="1" noChangeArrowheads="1"/>
          </p:cNvSpPr>
          <p:nvPr>
            <p:ph type="body" idx="1"/>
          </p:nvPr>
        </p:nvSpPr>
        <p:spPr/>
        <p:txBody>
          <a:bodyPr/>
          <a:lstStyle/>
          <a:p>
            <a:r>
              <a:rPr lang="en-US" dirty="0">
                <a:solidFill>
                  <a:schemeClr val="accent6">
                    <a:lumMod val="75000"/>
                  </a:schemeClr>
                </a:solidFill>
                <a:latin typeface="Arial" charset="0"/>
                <a:ea typeface="ＭＳ Ｐゴシック" charset="0"/>
                <a:cs typeface="ＭＳ Ｐゴシック" charset="0"/>
              </a:rPr>
              <a:t>Training case was created from National Park Service modeling study (</a:t>
            </a:r>
            <a:r>
              <a:rPr lang="en-US" dirty="0" err="1">
                <a:solidFill>
                  <a:schemeClr val="accent6">
                    <a:lumMod val="75000"/>
                  </a:schemeClr>
                </a:solidFill>
                <a:latin typeface="Arial" charset="0"/>
                <a:ea typeface="ＭＳ Ｐゴシック" charset="0"/>
                <a:cs typeface="ＭＳ Ｐゴシック" charset="0"/>
              </a:rPr>
              <a:t>RoMANS</a:t>
            </a:r>
            <a:r>
              <a:rPr lang="en-US" dirty="0">
                <a:solidFill>
                  <a:schemeClr val="accent6">
                    <a:lumMod val="75000"/>
                  </a:schemeClr>
                </a:solidFill>
                <a:latin typeface="Arial" charset="0"/>
                <a:ea typeface="ＭＳ Ｐゴシック" charset="0"/>
                <a:cs typeface="ＭＳ Ｐゴシック" charset="0"/>
              </a:rPr>
              <a:t>)</a:t>
            </a:r>
          </a:p>
          <a:p>
            <a:pPr lvl="1"/>
            <a:r>
              <a:rPr lang="en-US" dirty="0">
                <a:solidFill>
                  <a:schemeClr val="accent6">
                    <a:lumMod val="75000"/>
                  </a:schemeClr>
                </a:solidFill>
                <a:latin typeface="Arial" charset="0"/>
                <a:ea typeface="ＭＳ Ｐゴシック" charset="0"/>
              </a:rPr>
              <a:t>July 7, 2006 on two domains centered on Denver, CO</a:t>
            </a:r>
          </a:p>
          <a:p>
            <a:pPr lvl="1"/>
            <a:r>
              <a:rPr lang="en-US" dirty="0">
                <a:solidFill>
                  <a:schemeClr val="accent6">
                    <a:lumMod val="75000"/>
                  </a:schemeClr>
                </a:solidFill>
                <a:latin typeface="Arial" charset="0"/>
                <a:ea typeface="ＭＳ Ｐゴシック" charset="0"/>
              </a:rPr>
              <a:t>50x50x16 cell, 12 km resolution</a:t>
            </a:r>
          </a:p>
          <a:p>
            <a:pPr lvl="1"/>
            <a:r>
              <a:rPr lang="en-US" dirty="0">
                <a:solidFill>
                  <a:schemeClr val="accent6">
                    <a:lumMod val="75000"/>
                  </a:schemeClr>
                </a:solidFill>
                <a:latin typeface="Arial" charset="0"/>
                <a:ea typeface="ＭＳ Ｐゴシック" charset="0"/>
              </a:rPr>
              <a:t>50x50x16, 4 km resolution</a:t>
            </a:r>
          </a:p>
          <a:p>
            <a:r>
              <a:rPr lang="en-US" dirty="0">
                <a:solidFill>
                  <a:schemeClr val="accent6">
                    <a:lumMod val="75000"/>
                  </a:schemeClr>
                </a:solidFill>
                <a:latin typeface="Arial" charset="0"/>
                <a:ea typeface="ＭＳ Ｐゴシック" charset="0"/>
                <a:cs typeface="ＭＳ Ｐゴシック" charset="0"/>
              </a:rPr>
              <a:t>CB05 chemical mechanism (EBI solver), aqueous chemistry, and aerosols (ISORROPIA for thermodynamics) – Mechanism cb05cl_ae5_aq</a:t>
            </a:r>
            <a:endParaRPr lang="en-US" baseline="-25000" dirty="0">
              <a:solidFill>
                <a:schemeClr val="accent6">
                  <a:lumMod val="75000"/>
                </a:schemeClr>
              </a:solidFill>
              <a:latin typeface="Arial" charset="0"/>
              <a:ea typeface="ＭＳ Ｐゴシック" charset="0"/>
              <a:cs typeface="ＭＳ Ｐゴシック" charset="0"/>
            </a:endParaRPr>
          </a:p>
          <a:p>
            <a:r>
              <a:rPr lang="en-US" dirty="0" smtClean="0">
                <a:solidFill>
                  <a:schemeClr val="accent6">
                    <a:lumMod val="75000"/>
                  </a:schemeClr>
                </a:solidFill>
                <a:latin typeface="Arial" charset="0"/>
                <a:ea typeface="ＭＳ Ｐゴシック" charset="0"/>
                <a:cs typeface="ＭＳ Ｐゴシック" charset="0"/>
              </a:rPr>
              <a:t>MCIP4.0</a:t>
            </a:r>
            <a:endParaRPr lang="en-US" dirty="0">
              <a:solidFill>
                <a:schemeClr val="accent6">
                  <a:lumMod val="75000"/>
                </a:schemeClr>
              </a:solidFill>
              <a:latin typeface="Arial" charset="0"/>
              <a:ea typeface="ＭＳ Ｐゴシック" charset="0"/>
              <a:cs typeface="ＭＳ Ｐゴシック" charset="0"/>
            </a:endParaRPr>
          </a:p>
          <a:p>
            <a:r>
              <a:rPr lang="en-US" dirty="0">
                <a:solidFill>
                  <a:schemeClr val="accent6">
                    <a:lumMod val="75000"/>
                  </a:schemeClr>
                </a:solidFill>
                <a:latin typeface="Arial" charset="0"/>
                <a:ea typeface="ＭＳ Ｐゴシック" charset="0"/>
                <a:cs typeface="ＭＳ Ｐゴシック" charset="0"/>
              </a:rPr>
              <a:t>ACM clouds</a:t>
            </a:r>
          </a:p>
          <a:p>
            <a:r>
              <a:rPr lang="en-US" dirty="0">
                <a:solidFill>
                  <a:schemeClr val="accent6">
                    <a:lumMod val="75000"/>
                  </a:schemeClr>
                </a:solidFill>
                <a:latin typeface="Arial" charset="0"/>
                <a:ea typeface="ＭＳ Ｐゴシック" charset="0"/>
                <a:cs typeface="ＭＳ Ｐゴシック" charset="0"/>
              </a:rPr>
              <a:t>No process </a:t>
            </a:r>
            <a:r>
              <a:rPr lang="en-US" dirty="0" smtClean="0">
                <a:solidFill>
                  <a:schemeClr val="accent6">
                    <a:lumMod val="75000"/>
                  </a:schemeClr>
                </a:solidFill>
                <a:latin typeface="Arial" charset="0"/>
                <a:ea typeface="ＭＳ Ｐゴシック" charset="0"/>
                <a:cs typeface="ＭＳ Ｐゴシック" charset="0"/>
              </a:rPr>
              <a:t>analysis</a:t>
            </a:r>
            <a:endParaRPr lang="en-US" dirty="0">
              <a:solidFill>
                <a:schemeClr val="accent6">
                  <a:lumMod val="75000"/>
                </a:schemeClr>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45637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403A79E2-F914-CF45-B3FB-CD934B8EDA8C}" type="slidenum">
              <a:rPr lang="en-US"/>
              <a:pPr/>
              <a:t>6</a:t>
            </a:fld>
            <a:endParaRPr lang="en-US"/>
          </a:p>
        </p:txBody>
      </p:sp>
      <p:sp>
        <p:nvSpPr>
          <p:cNvPr id="220162" name="Rectangle 2"/>
          <p:cNvSpPr>
            <a:spLocks noGrp="1" noChangeArrowheads="1"/>
          </p:cNvSpPr>
          <p:nvPr>
            <p:ph type="title"/>
          </p:nvPr>
        </p:nvSpPr>
        <p:spPr>
          <a:xfrm>
            <a:off x="685800" y="149225"/>
            <a:ext cx="7772400" cy="920750"/>
          </a:xfrm>
        </p:spPr>
        <p:txBody>
          <a:bodyPr/>
          <a:lstStyle/>
          <a:p>
            <a:r>
              <a:rPr lang="en-US" sz="4400" dirty="0">
                <a:latin typeface="Arial"/>
                <a:cs typeface="Arial"/>
              </a:rPr>
              <a:t>Expanded Continuity Equation</a:t>
            </a:r>
          </a:p>
        </p:txBody>
      </p:sp>
      <p:sp>
        <p:nvSpPr>
          <p:cNvPr id="220163" name="AutoShape 3"/>
          <p:cNvSpPr>
            <a:spLocks noChangeArrowheads="1"/>
          </p:cNvSpPr>
          <p:nvPr/>
        </p:nvSpPr>
        <p:spPr bwMode="auto">
          <a:xfrm>
            <a:off x="914400" y="1600200"/>
            <a:ext cx="2895600" cy="2133600"/>
          </a:xfrm>
          <a:prstGeom prst="cube">
            <a:avLst>
              <a:gd name="adj" fmla="val 25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64" name="Text Box 4"/>
          <p:cNvSpPr txBox="1">
            <a:spLocks noChangeArrowheads="1"/>
          </p:cNvSpPr>
          <p:nvPr/>
        </p:nvSpPr>
        <p:spPr bwMode="auto">
          <a:xfrm rot="18900000">
            <a:off x="3276600" y="3048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l-GR" sz="1800">
                <a:latin typeface="Arial" charset="0"/>
                <a:cs typeface="Arial" charset="0"/>
              </a:rPr>
              <a:t>∆</a:t>
            </a:r>
            <a:r>
              <a:rPr lang="en-US" sz="1800" i="1">
                <a:latin typeface="Arial" charset="0"/>
                <a:cs typeface="Arial" charset="0"/>
              </a:rPr>
              <a:t>y</a:t>
            </a:r>
            <a:endParaRPr lang="el-GR" sz="1800" i="1">
              <a:latin typeface="Arial" charset="0"/>
              <a:cs typeface="Arial" charset="0"/>
            </a:endParaRPr>
          </a:p>
        </p:txBody>
      </p:sp>
      <p:sp>
        <p:nvSpPr>
          <p:cNvPr id="220165" name="Text Box 5"/>
          <p:cNvSpPr txBox="1">
            <a:spLocks noChangeArrowheads="1"/>
          </p:cNvSpPr>
          <p:nvPr/>
        </p:nvSpPr>
        <p:spPr bwMode="auto">
          <a:xfrm>
            <a:off x="1828800" y="2133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l-GR" sz="1800">
                <a:latin typeface="Arial" charset="0"/>
                <a:cs typeface="Arial" charset="0"/>
              </a:rPr>
              <a:t>∆</a:t>
            </a:r>
            <a:r>
              <a:rPr lang="en-US" sz="1800" i="1">
                <a:latin typeface="Arial" charset="0"/>
                <a:cs typeface="Arial" charset="0"/>
              </a:rPr>
              <a:t>x</a:t>
            </a:r>
            <a:endParaRPr lang="el-GR" sz="1800" i="1">
              <a:latin typeface="Arial" charset="0"/>
              <a:cs typeface="Arial" charset="0"/>
            </a:endParaRPr>
          </a:p>
        </p:txBody>
      </p:sp>
      <p:sp>
        <p:nvSpPr>
          <p:cNvPr id="220166" name="Line 6"/>
          <p:cNvSpPr>
            <a:spLocks noChangeShapeType="1"/>
          </p:cNvSpPr>
          <p:nvPr/>
        </p:nvSpPr>
        <p:spPr bwMode="auto">
          <a:xfrm flipH="1">
            <a:off x="3276600" y="3429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67" name="Line 7"/>
          <p:cNvSpPr>
            <a:spLocks noChangeShapeType="1"/>
          </p:cNvSpPr>
          <p:nvPr/>
        </p:nvSpPr>
        <p:spPr bwMode="auto">
          <a:xfrm flipV="1">
            <a:off x="3657600" y="3048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68" name="Line 8"/>
          <p:cNvSpPr>
            <a:spLocks noChangeShapeType="1"/>
          </p:cNvSpPr>
          <p:nvPr/>
        </p:nvSpPr>
        <p:spPr bwMode="auto">
          <a:xfrm flipH="1">
            <a:off x="914400" y="2286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69" name="Line 9"/>
          <p:cNvSpPr>
            <a:spLocks noChangeShapeType="1"/>
          </p:cNvSpPr>
          <p:nvPr/>
        </p:nvSpPr>
        <p:spPr bwMode="auto">
          <a:xfrm>
            <a:off x="2286000" y="2286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70" name="Text Box 10"/>
          <p:cNvSpPr txBox="1">
            <a:spLocks noChangeArrowheads="1"/>
          </p:cNvSpPr>
          <p:nvPr/>
        </p:nvSpPr>
        <p:spPr bwMode="auto">
          <a:xfrm>
            <a:off x="3810000" y="2209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l-GR" sz="1800">
                <a:latin typeface="Arial" charset="0"/>
                <a:cs typeface="Arial" charset="0"/>
              </a:rPr>
              <a:t>∆</a:t>
            </a:r>
            <a:r>
              <a:rPr lang="en-US" sz="1800" i="1">
                <a:latin typeface="Arial" charset="0"/>
                <a:cs typeface="Arial" charset="0"/>
              </a:rPr>
              <a:t>z</a:t>
            </a:r>
            <a:endParaRPr lang="el-GR" sz="1800" i="1">
              <a:latin typeface="Arial" charset="0"/>
              <a:cs typeface="Arial" charset="0"/>
            </a:endParaRPr>
          </a:p>
        </p:txBody>
      </p:sp>
      <p:sp>
        <p:nvSpPr>
          <p:cNvPr id="220171" name="Line 11"/>
          <p:cNvSpPr>
            <a:spLocks noChangeShapeType="1"/>
          </p:cNvSpPr>
          <p:nvPr/>
        </p:nvSpPr>
        <p:spPr bwMode="auto">
          <a:xfrm>
            <a:off x="3962400" y="2514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72" name="Line 12"/>
          <p:cNvSpPr>
            <a:spLocks noChangeShapeType="1"/>
          </p:cNvSpPr>
          <p:nvPr/>
        </p:nvSpPr>
        <p:spPr bwMode="auto">
          <a:xfrm flipV="1">
            <a:off x="3962400" y="1600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20173" name="AutoShape 13"/>
          <p:cNvSpPr>
            <a:spLocks noChangeArrowheads="1"/>
          </p:cNvSpPr>
          <p:nvPr/>
        </p:nvSpPr>
        <p:spPr bwMode="auto">
          <a:xfrm>
            <a:off x="914400" y="3352800"/>
            <a:ext cx="533400" cy="304800"/>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220174" name="Text Box 14"/>
          <p:cNvSpPr txBox="1">
            <a:spLocks noChangeArrowheads="1"/>
          </p:cNvSpPr>
          <p:nvPr/>
        </p:nvSpPr>
        <p:spPr bwMode="auto">
          <a:xfrm>
            <a:off x="1371600" y="3352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E</a:t>
            </a:r>
          </a:p>
        </p:txBody>
      </p:sp>
      <p:sp>
        <p:nvSpPr>
          <p:cNvPr id="220175" name="AutoShape 15"/>
          <p:cNvSpPr>
            <a:spLocks noChangeArrowheads="1"/>
          </p:cNvSpPr>
          <p:nvPr/>
        </p:nvSpPr>
        <p:spPr bwMode="auto">
          <a:xfrm>
            <a:off x="381000" y="27432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76" name="AutoShape 16"/>
          <p:cNvSpPr>
            <a:spLocks noChangeArrowheads="1"/>
          </p:cNvSpPr>
          <p:nvPr/>
        </p:nvSpPr>
        <p:spPr bwMode="auto">
          <a:xfrm flipV="1">
            <a:off x="3352800" y="2667000"/>
            <a:ext cx="457200" cy="152400"/>
          </a:xfrm>
          <a:prstGeom prst="rightArrow">
            <a:avLst>
              <a:gd name="adj1" fmla="val 50000"/>
              <a:gd name="adj2" fmla="val 7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77" name="Text Box 17"/>
          <p:cNvSpPr txBox="1">
            <a:spLocks noChangeArrowheads="1"/>
          </p:cNvSpPr>
          <p:nvPr/>
        </p:nvSpPr>
        <p:spPr bwMode="auto">
          <a:xfrm>
            <a:off x="3200400" y="2286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u</a:t>
            </a:r>
            <a:r>
              <a:rPr lang="en-US" sz="1800" i="1" baseline="-25000">
                <a:latin typeface="Arial" charset="0"/>
                <a:cs typeface="Arial" charset="0"/>
              </a:rPr>
              <a:t>2</a:t>
            </a:r>
            <a:r>
              <a:rPr lang="en-US" sz="1800" i="1">
                <a:latin typeface="Arial" charset="0"/>
                <a:cs typeface="Arial" charset="0"/>
              </a:rPr>
              <a:t>C</a:t>
            </a:r>
            <a:r>
              <a:rPr lang="en-US" sz="1800" i="1" baseline="-25000">
                <a:latin typeface="Arial" charset="0"/>
                <a:cs typeface="Arial" charset="0"/>
              </a:rPr>
              <a:t>2</a:t>
            </a:r>
          </a:p>
        </p:txBody>
      </p:sp>
      <p:sp>
        <p:nvSpPr>
          <p:cNvPr id="220178" name="Text Box 18"/>
          <p:cNvSpPr txBox="1">
            <a:spLocks noChangeArrowheads="1"/>
          </p:cNvSpPr>
          <p:nvPr/>
        </p:nvSpPr>
        <p:spPr bwMode="auto">
          <a:xfrm>
            <a:off x="304800" y="2362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u</a:t>
            </a:r>
            <a:r>
              <a:rPr lang="en-US" sz="1800" i="1" baseline="-25000">
                <a:latin typeface="Arial" charset="0"/>
                <a:cs typeface="Arial" charset="0"/>
              </a:rPr>
              <a:t>1</a:t>
            </a:r>
            <a:r>
              <a:rPr lang="en-US" sz="1800" i="1">
                <a:latin typeface="Arial" charset="0"/>
                <a:cs typeface="Arial" charset="0"/>
              </a:rPr>
              <a:t>C</a:t>
            </a:r>
            <a:r>
              <a:rPr lang="en-US" sz="1800" i="1" baseline="-25000">
                <a:latin typeface="Arial" charset="0"/>
                <a:cs typeface="Arial" charset="0"/>
              </a:rPr>
              <a:t>1</a:t>
            </a:r>
          </a:p>
        </p:txBody>
      </p:sp>
      <p:sp>
        <p:nvSpPr>
          <p:cNvPr id="220179" name="Text Box 19"/>
          <p:cNvSpPr txBox="1">
            <a:spLocks noChangeArrowheads="1"/>
          </p:cNvSpPr>
          <p:nvPr/>
        </p:nvSpPr>
        <p:spPr bwMode="auto">
          <a:xfrm>
            <a:off x="1447800" y="2667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a:latin typeface="Arial" charset="0"/>
                <a:cs typeface="Arial" charset="0"/>
              </a:rPr>
              <a:t>R</a:t>
            </a:r>
            <a:r>
              <a:rPr lang="en-US" sz="1800" i="1" baseline="-25000">
                <a:latin typeface="Arial" charset="0"/>
                <a:cs typeface="Arial" charset="0"/>
              </a:rPr>
              <a:t>i</a:t>
            </a:r>
          </a:p>
        </p:txBody>
      </p:sp>
      <p:sp>
        <p:nvSpPr>
          <p:cNvPr id="220180" name="Text Box 20"/>
          <p:cNvSpPr txBox="1">
            <a:spLocks noChangeArrowheads="1"/>
          </p:cNvSpPr>
          <p:nvPr/>
        </p:nvSpPr>
        <p:spPr bwMode="auto">
          <a:xfrm>
            <a:off x="1066800" y="1828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dirty="0">
                <a:solidFill>
                  <a:srgbClr val="3366FF"/>
                </a:solidFill>
                <a:latin typeface="Arial" charset="0"/>
                <a:cs typeface="Arial" charset="0"/>
              </a:rPr>
              <a:t>3-D</a:t>
            </a:r>
          </a:p>
        </p:txBody>
      </p:sp>
      <p:sp>
        <p:nvSpPr>
          <p:cNvPr id="220181" name="AutoShape 21"/>
          <p:cNvSpPr>
            <a:spLocks noChangeArrowheads="1"/>
          </p:cNvSpPr>
          <p:nvPr/>
        </p:nvSpPr>
        <p:spPr bwMode="auto">
          <a:xfrm>
            <a:off x="914400" y="3810000"/>
            <a:ext cx="533400" cy="304800"/>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220182" name="Text Box 22"/>
          <p:cNvSpPr txBox="1">
            <a:spLocks noChangeArrowheads="1"/>
          </p:cNvSpPr>
          <p:nvPr/>
        </p:nvSpPr>
        <p:spPr bwMode="auto">
          <a:xfrm>
            <a:off x="685800" y="3733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S</a:t>
            </a:r>
          </a:p>
        </p:txBody>
      </p:sp>
      <p:sp>
        <p:nvSpPr>
          <p:cNvPr id="220183" name="Text Box 23"/>
          <p:cNvSpPr txBox="1">
            <a:spLocks noChangeArrowheads="1"/>
          </p:cNvSpPr>
          <p:nvPr/>
        </p:nvSpPr>
        <p:spPr bwMode="auto">
          <a:xfrm>
            <a:off x="457200" y="4495800"/>
            <a:ext cx="39624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dirty="0" err="1">
                <a:latin typeface="Arial" charset="0"/>
                <a:cs typeface="Arial" charset="0"/>
              </a:rPr>
              <a:t>u,v,w</a:t>
            </a:r>
            <a:r>
              <a:rPr lang="en-US" sz="1800" dirty="0">
                <a:latin typeface="Arial" charset="0"/>
                <a:cs typeface="Arial" charset="0"/>
              </a:rPr>
              <a:t> = wind vectors	</a:t>
            </a:r>
          </a:p>
          <a:p>
            <a:pPr algn="l" eaLnBrk="1" hangingPunct="1">
              <a:spcBef>
                <a:spcPct val="50000"/>
              </a:spcBef>
            </a:pPr>
            <a:r>
              <a:rPr lang="en-US" sz="1800" dirty="0">
                <a:latin typeface="Arial" charset="0"/>
                <a:cs typeface="Arial" charset="0"/>
              </a:rPr>
              <a:t>E = emissions</a:t>
            </a:r>
          </a:p>
          <a:p>
            <a:pPr algn="l" eaLnBrk="1" hangingPunct="1">
              <a:spcBef>
                <a:spcPct val="50000"/>
              </a:spcBef>
            </a:pPr>
            <a:r>
              <a:rPr lang="en-US" sz="1800" dirty="0">
                <a:latin typeface="Arial" charset="0"/>
                <a:cs typeface="Arial" charset="0"/>
              </a:rPr>
              <a:t>S = loss processes</a:t>
            </a:r>
          </a:p>
          <a:p>
            <a:pPr algn="l" eaLnBrk="1" hangingPunct="1">
              <a:spcBef>
                <a:spcPct val="50000"/>
              </a:spcBef>
            </a:pPr>
            <a:r>
              <a:rPr lang="en-US" sz="1800" dirty="0" err="1">
                <a:latin typeface="Arial" charset="0"/>
                <a:cs typeface="Arial" charset="0"/>
              </a:rPr>
              <a:t>R</a:t>
            </a:r>
            <a:r>
              <a:rPr lang="en-US" sz="1800" i="1" baseline="-25000" dirty="0" err="1">
                <a:latin typeface="Arial" charset="0"/>
                <a:cs typeface="Arial" charset="0"/>
              </a:rPr>
              <a:t>i</a:t>
            </a:r>
            <a:r>
              <a:rPr lang="en-US" sz="1800" dirty="0">
                <a:latin typeface="Arial" charset="0"/>
                <a:cs typeface="Arial" charset="0"/>
              </a:rPr>
              <a:t> = Chemical formation of species </a:t>
            </a:r>
            <a:r>
              <a:rPr lang="en-US" sz="1800" i="1" dirty="0">
                <a:latin typeface="Arial" charset="0"/>
                <a:cs typeface="Arial" charset="0"/>
              </a:rPr>
              <a:t>I</a:t>
            </a:r>
          </a:p>
          <a:p>
            <a:pPr algn="l" eaLnBrk="1" hangingPunct="1">
              <a:spcBef>
                <a:spcPct val="50000"/>
              </a:spcBef>
            </a:pPr>
            <a:r>
              <a:rPr lang="en-US" sz="1800" i="1" dirty="0">
                <a:latin typeface="Arial" charset="0"/>
                <a:cs typeface="Arial" charset="0"/>
              </a:rPr>
              <a:t>D = </a:t>
            </a:r>
            <a:r>
              <a:rPr lang="en-US" sz="1800" dirty="0">
                <a:latin typeface="Arial" charset="0"/>
                <a:cs typeface="Arial" charset="0"/>
              </a:rPr>
              <a:t>Molecular diffusion coefficient</a:t>
            </a:r>
            <a:endParaRPr lang="en-US" sz="1800" i="1" dirty="0">
              <a:latin typeface="Arial" charset="0"/>
              <a:cs typeface="Arial" charset="0"/>
            </a:endParaRPr>
          </a:p>
        </p:txBody>
      </p:sp>
      <p:grpSp>
        <p:nvGrpSpPr>
          <p:cNvPr id="2" name="Group 1"/>
          <p:cNvGrpSpPr/>
          <p:nvPr/>
        </p:nvGrpSpPr>
        <p:grpSpPr>
          <a:xfrm>
            <a:off x="4267200" y="1321593"/>
            <a:ext cx="4724400" cy="2843213"/>
            <a:chOff x="4267200" y="2438400"/>
            <a:chExt cx="4724400" cy="2843213"/>
          </a:xfrm>
        </p:grpSpPr>
        <p:sp>
          <p:nvSpPr>
            <p:cNvPr id="220184" name="Text Box 24"/>
            <p:cNvSpPr txBox="1">
              <a:spLocks noChangeArrowheads="1"/>
            </p:cNvSpPr>
            <p:nvPr/>
          </p:nvSpPr>
          <p:spPr bwMode="auto">
            <a:xfrm>
              <a:off x="4267200" y="2438400"/>
              <a:ext cx="47244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dirty="0">
                  <a:solidFill>
                    <a:srgbClr val="3366FF"/>
                  </a:solidFill>
                  <a:latin typeface="Arial" charset="0"/>
                  <a:cs typeface="Arial" charset="0"/>
                </a:rPr>
                <a:t>Expanded Continuity Equation Derivation:</a:t>
              </a:r>
            </a:p>
            <a:p>
              <a:pPr algn="l" eaLnBrk="1" hangingPunct="1">
                <a:spcBef>
                  <a:spcPct val="50000"/>
                </a:spcBef>
              </a:pPr>
              <a:r>
                <a:rPr lang="en-US" sz="1800" dirty="0">
                  <a:latin typeface="Arial" charset="0"/>
                  <a:cs typeface="Arial" charset="0"/>
                </a:rPr>
                <a:t>Expand to flux three dimensions</a:t>
              </a:r>
              <a:r>
                <a:rPr lang="en-US" sz="1800" i="1" dirty="0">
                  <a:latin typeface="Arial" charset="0"/>
                  <a:cs typeface="Arial" charset="0"/>
                </a:rPr>
                <a:t>: </a:t>
              </a:r>
              <a:r>
                <a:rPr lang="en-US" sz="1800" dirty="0">
                  <a:latin typeface="Arial" charset="0"/>
                  <a:cs typeface="Arial" charset="0"/>
                </a:rPr>
                <a:t> </a:t>
              </a:r>
            </a:p>
            <a:p>
              <a:pPr algn="l" eaLnBrk="1" hangingPunct="1">
                <a:spcBef>
                  <a:spcPct val="50000"/>
                </a:spcBef>
              </a:pPr>
              <a:r>
                <a:rPr lang="en-US" sz="1800" i="1" dirty="0">
                  <a:latin typeface="Arial" charset="0"/>
                  <a:cs typeface="Arial" charset="0"/>
                </a:rPr>
                <a:t>∂C/</a:t>
              </a:r>
              <a:r>
                <a:rPr lang="en-US" sz="1800" dirty="0">
                  <a:latin typeface="Arial" charset="0"/>
                  <a:cs typeface="Arial" charset="0"/>
                </a:rPr>
                <a:t> </a:t>
              </a:r>
              <a:r>
                <a:rPr lang="en-US" sz="1800" i="1" dirty="0">
                  <a:latin typeface="Arial" charset="0"/>
                  <a:cs typeface="Arial" charset="0"/>
                </a:rPr>
                <a:t>∂t</a:t>
              </a:r>
              <a:r>
                <a:rPr lang="en-US" sz="1800" dirty="0">
                  <a:latin typeface="Arial" charset="0"/>
                  <a:cs typeface="Arial" charset="0"/>
                </a:rPr>
                <a:t> = - </a:t>
              </a:r>
              <a:r>
                <a:rPr lang="en-US" sz="1800" i="1" dirty="0">
                  <a:latin typeface="Arial" charset="0"/>
                  <a:cs typeface="Arial" charset="0"/>
                </a:rPr>
                <a:t>∂(</a:t>
              </a:r>
              <a:r>
                <a:rPr lang="en-US" sz="1800" i="1" dirty="0" err="1">
                  <a:latin typeface="Arial" charset="0"/>
                  <a:cs typeface="Arial" charset="0"/>
                </a:rPr>
                <a:t>uC</a:t>
              </a:r>
              <a:r>
                <a:rPr lang="en-US" sz="1800" i="1" dirty="0">
                  <a:latin typeface="Arial" charset="0"/>
                  <a:cs typeface="Arial" charset="0"/>
                </a:rPr>
                <a:t>)/ ∂x </a:t>
              </a:r>
              <a:r>
                <a:rPr lang="en-US" sz="1800" dirty="0">
                  <a:latin typeface="Arial" charset="0"/>
                  <a:cs typeface="Arial" charset="0"/>
                </a:rPr>
                <a:t>- </a:t>
              </a:r>
              <a:r>
                <a:rPr lang="en-US" sz="1800" i="1" dirty="0">
                  <a:latin typeface="Arial" charset="0"/>
                  <a:cs typeface="Arial" charset="0"/>
                </a:rPr>
                <a:t>∂(</a:t>
              </a:r>
              <a:r>
                <a:rPr lang="en-US" sz="1800" i="1" dirty="0" err="1">
                  <a:latin typeface="Arial" charset="0"/>
                  <a:cs typeface="Arial" charset="0"/>
                </a:rPr>
                <a:t>vC</a:t>
              </a:r>
              <a:r>
                <a:rPr lang="en-US" sz="1800" i="1" dirty="0">
                  <a:latin typeface="Arial" charset="0"/>
                  <a:cs typeface="Arial" charset="0"/>
                </a:rPr>
                <a:t>)/ ∂y </a:t>
              </a:r>
              <a:r>
                <a:rPr lang="en-US" sz="1800" dirty="0">
                  <a:latin typeface="Arial" charset="0"/>
                  <a:cs typeface="Arial" charset="0"/>
                </a:rPr>
                <a:t>- </a:t>
              </a:r>
              <a:r>
                <a:rPr lang="en-US" sz="1800" i="1" dirty="0">
                  <a:latin typeface="Arial" charset="0"/>
                  <a:cs typeface="Arial" charset="0"/>
                </a:rPr>
                <a:t>∂(</a:t>
              </a:r>
              <a:r>
                <a:rPr lang="en-US" sz="1800" i="1" dirty="0" err="1">
                  <a:latin typeface="Arial" charset="0"/>
                  <a:cs typeface="Arial" charset="0"/>
                </a:rPr>
                <a:t>wC</a:t>
              </a:r>
              <a:r>
                <a:rPr lang="en-US" sz="1800" i="1" dirty="0">
                  <a:latin typeface="Arial" charset="0"/>
                  <a:cs typeface="Arial" charset="0"/>
                </a:rPr>
                <a:t>)/ ∂z</a:t>
              </a:r>
            </a:p>
            <a:p>
              <a:pPr algn="l" eaLnBrk="1" hangingPunct="1">
                <a:spcBef>
                  <a:spcPct val="50000"/>
                </a:spcBef>
              </a:pPr>
              <a:r>
                <a:rPr lang="en-US" sz="1800" i="1" dirty="0">
                  <a:latin typeface="Arial" charset="0"/>
                  <a:cs typeface="Arial" charset="0"/>
                </a:rPr>
                <a:t>          </a:t>
              </a:r>
              <a:r>
                <a:rPr lang="en-US" sz="1800" dirty="0">
                  <a:latin typeface="Arial" charset="0"/>
                  <a:cs typeface="Arial" charset="0"/>
                </a:rPr>
                <a:t>= </a:t>
              </a:r>
              <a:r>
                <a:rPr lang="en-US" sz="1800" dirty="0">
                  <a:solidFill>
                    <a:srgbClr val="3366FF"/>
                  </a:solidFill>
                  <a:latin typeface="Arial" charset="0"/>
                  <a:cs typeface="Arial" charset="0"/>
                </a:rPr>
                <a:t>-     ∙ (</a:t>
              </a:r>
              <a:r>
                <a:rPr lang="en-US" sz="1800" i="1" dirty="0" err="1">
                  <a:solidFill>
                    <a:srgbClr val="3366FF"/>
                  </a:solidFill>
                  <a:latin typeface="Arial" charset="0"/>
                  <a:cs typeface="Arial" charset="0"/>
                </a:rPr>
                <a:t>v</a:t>
              </a:r>
              <a:r>
                <a:rPr lang="en-US" sz="1800" dirty="0" err="1">
                  <a:solidFill>
                    <a:srgbClr val="3366FF"/>
                  </a:solidFill>
                  <a:latin typeface="Arial" charset="0"/>
                  <a:cs typeface="Arial" charset="0"/>
                </a:rPr>
                <a:t>C</a:t>
              </a:r>
              <a:r>
                <a:rPr lang="en-US" sz="1800" dirty="0">
                  <a:solidFill>
                    <a:srgbClr val="3366FF"/>
                  </a:solidFill>
                  <a:latin typeface="Arial" charset="0"/>
                  <a:cs typeface="Arial" charset="0"/>
                </a:rPr>
                <a:t>)      </a:t>
              </a:r>
              <a:r>
                <a:rPr lang="en-US" sz="1800" dirty="0">
                  <a:latin typeface="Arial" charset="0"/>
                  <a:cs typeface="Arial" charset="0"/>
                </a:rPr>
                <a:t>(flux divergence form)</a:t>
              </a:r>
            </a:p>
            <a:p>
              <a:pPr algn="l" eaLnBrk="1" hangingPunct="1">
                <a:spcBef>
                  <a:spcPct val="50000"/>
                </a:spcBef>
              </a:pPr>
              <a:r>
                <a:rPr lang="en-US" sz="1800" dirty="0">
                  <a:latin typeface="Arial" charset="0"/>
                  <a:cs typeface="Arial" charset="0"/>
                </a:rPr>
                <a:t>Add additional production and loss terms:</a:t>
              </a:r>
            </a:p>
            <a:p>
              <a:pPr algn="l" eaLnBrk="1" hangingPunct="1">
                <a:spcBef>
                  <a:spcPct val="50000"/>
                </a:spcBef>
              </a:pPr>
              <a:r>
                <a:rPr lang="en-US" sz="1800" i="1" dirty="0">
                  <a:solidFill>
                    <a:srgbClr val="3366FF"/>
                  </a:solidFill>
                  <a:latin typeface="Arial" charset="0"/>
                  <a:cs typeface="Arial" charset="0"/>
                </a:rPr>
                <a:t>∂C/</a:t>
              </a:r>
              <a:r>
                <a:rPr lang="en-US" sz="1800" dirty="0">
                  <a:solidFill>
                    <a:srgbClr val="3366FF"/>
                  </a:solidFill>
                  <a:latin typeface="Arial" charset="0"/>
                  <a:cs typeface="Arial" charset="0"/>
                </a:rPr>
                <a:t> </a:t>
              </a:r>
              <a:r>
                <a:rPr lang="en-US" sz="1800" i="1" dirty="0">
                  <a:solidFill>
                    <a:srgbClr val="3366FF"/>
                  </a:solidFill>
                  <a:latin typeface="Arial" charset="0"/>
                  <a:cs typeface="Arial" charset="0"/>
                </a:rPr>
                <a:t>∂t +    </a:t>
              </a:r>
              <a:r>
                <a:rPr lang="en-US" sz="1800" dirty="0">
                  <a:solidFill>
                    <a:srgbClr val="3366FF"/>
                  </a:solidFill>
                  <a:latin typeface="Arial" charset="0"/>
                  <a:cs typeface="Arial" charset="0"/>
                </a:rPr>
                <a:t>∙ (</a:t>
              </a:r>
              <a:r>
                <a:rPr lang="en-US" sz="1800" i="1" dirty="0" err="1">
                  <a:solidFill>
                    <a:srgbClr val="3366FF"/>
                  </a:solidFill>
                  <a:latin typeface="Arial" charset="0"/>
                  <a:cs typeface="Arial" charset="0"/>
                </a:rPr>
                <a:t>v</a:t>
              </a:r>
              <a:r>
                <a:rPr lang="en-US" sz="1800" dirty="0" err="1">
                  <a:solidFill>
                    <a:srgbClr val="3366FF"/>
                  </a:solidFill>
                  <a:latin typeface="Arial" charset="0"/>
                  <a:cs typeface="Arial" charset="0"/>
                </a:rPr>
                <a:t>C</a:t>
              </a:r>
              <a:r>
                <a:rPr lang="en-US" sz="1800" dirty="0">
                  <a:solidFill>
                    <a:srgbClr val="3366FF"/>
                  </a:solidFill>
                  <a:latin typeface="Arial" charset="0"/>
                  <a:cs typeface="Arial" charset="0"/>
                </a:rPr>
                <a:t>) = D    </a:t>
              </a:r>
              <a:r>
                <a:rPr lang="en-US" sz="1800" baseline="30000" dirty="0">
                  <a:solidFill>
                    <a:srgbClr val="3366FF"/>
                  </a:solidFill>
                  <a:latin typeface="Arial" charset="0"/>
                  <a:cs typeface="Arial" charset="0"/>
                </a:rPr>
                <a:t>2</a:t>
              </a:r>
              <a:r>
                <a:rPr lang="en-US" sz="1800" dirty="0">
                  <a:solidFill>
                    <a:srgbClr val="3366FF"/>
                  </a:solidFill>
                  <a:latin typeface="Arial" charset="0"/>
                  <a:cs typeface="Arial" charset="0"/>
                </a:rPr>
                <a:t> C + R + E - S</a:t>
              </a:r>
              <a:endParaRPr lang="en-US" sz="1800" i="1" dirty="0">
                <a:solidFill>
                  <a:srgbClr val="3366FF"/>
                </a:solidFill>
                <a:latin typeface="Arial" charset="0"/>
                <a:cs typeface="Arial" charset="0"/>
              </a:endParaRPr>
            </a:p>
            <a:p>
              <a:pPr algn="l" eaLnBrk="1" hangingPunct="1">
                <a:spcBef>
                  <a:spcPct val="50000"/>
                </a:spcBef>
              </a:pPr>
              <a:endParaRPr lang="en-US" sz="1800" i="1" dirty="0">
                <a:solidFill>
                  <a:schemeClr val="hlink"/>
                </a:solidFill>
                <a:latin typeface="Arial" charset="0"/>
                <a:cs typeface="Arial" charset="0"/>
              </a:endParaRPr>
            </a:p>
          </p:txBody>
        </p:sp>
        <p:sp>
          <p:nvSpPr>
            <p:cNvPr id="220185" name="AutoShape 25"/>
            <p:cNvSpPr>
              <a:spLocks noChangeArrowheads="1"/>
            </p:cNvSpPr>
            <p:nvPr/>
          </p:nvSpPr>
          <p:spPr bwMode="auto">
            <a:xfrm rot="10800000">
              <a:off x="5334000" y="3810000"/>
              <a:ext cx="228600" cy="228600"/>
            </a:xfrm>
            <a:prstGeom prst="triangle">
              <a:avLst>
                <a:gd name="adj" fmla="val 50000"/>
              </a:avLst>
            </a:prstGeom>
            <a:noFill/>
            <a:ln w="158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3366FF"/>
                </a:solidFill>
              </a:endParaRPr>
            </a:p>
          </p:txBody>
        </p:sp>
        <p:sp>
          <p:nvSpPr>
            <p:cNvPr id="220186" name="AutoShape 26"/>
            <p:cNvSpPr>
              <a:spLocks noChangeArrowheads="1"/>
            </p:cNvSpPr>
            <p:nvPr/>
          </p:nvSpPr>
          <p:spPr bwMode="auto">
            <a:xfrm rot="10800000">
              <a:off x="5181600" y="4572000"/>
              <a:ext cx="228600" cy="228600"/>
            </a:xfrm>
            <a:prstGeom prst="triangle">
              <a:avLst>
                <a:gd name="adj" fmla="val 50000"/>
              </a:avLst>
            </a:prstGeom>
            <a:noFill/>
            <a:ln w="158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87" name="AutoShape 27"/>
            <p:cNvSpPr>
              <a:spLocks noChangeArrowheads="1"/>
            </p:cNvSpPr>
            <p:nvPr/>
          </p:nvSpPr>
          <p:spPr bwMode="auto">
            <a:xfrm rot="10800000">
              <a:off x="6400800" y="4572000"/>
              <a:ext cx="228600" cy="228600"/>
            </a:xfrm>
            <a:prstGeom prst="triangle">
              <a:avLst>
                <a:gd name="adj" fmla="val 50000"/>
              </a:avLst>
            </a:prstGeom>
            <a:noFill/>
            <a:ln w="158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88" name="Rectangle 28"/>
            <p:cNvSpPr>
              <a:spLocks noChangeArrowheads="1"/>
            </p:cNvSpPr>
            <p:nvPr/>
          </p:nvSpPr>
          <p:spPr bwMode="auto">
            <a:xfrm>
              <a:off x="4267200" y="2438400"/>
              <a:ext cx="4572000" cy="2500258"/>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3366FF"/>
                </a:solidFill>
              </a:endParaRPr>
            </a:p>
          </p:txBody>
        </p:sp>
      </p:grpSp>
      <p:sp>
        <p:nvSpPr>
          <p:cNvPr id="220189" name="AutoShape 29"/>
          <p:cNvSpPr>
            <a:spLocks noChangeArrowheads="1"/>
          </p:cNvSpPr>
          <p:nvPr/>
        </p:nvSpPr>
        <p:spPr bwMode="auto">
          <a:xfrm flipH="1">
            <a:off x="2286000" y="1295400"/>
            <a:ext cx="152400" cy="533400"/>
          </a:xfrm>
          <a:prstGeom prst="upArrow">
            <a:avLst>
              <a:gd name="adj1" fmla="val 50000"/>
              <a:gd name="adj2" fmla="val 87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220190" name="AutoShape 30"/>
          <p:cNvSpPr>
            <a:spLocks noChangeArrowheads="1"/>
          </p:cNvSpPr>
          <p:nvPr/>
        </p:nvSpPr>
        <p:spPr bwMode="auto">
          <a:xfrm flipH="1">
            <a:off x="2286000" y="3810000"/>
            <a:ext cx="152400" cy="533400"/>
          </a:xfrm>
          <a:prstGeom prst="upArrow">
            <a:avLst>
              <a:gd name="adj1" fmla="val 50000"/>
              <a:gd name="adj2" fmla="val 87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220191" name="Text Box 31"/>
          <p:cNvSpPr txBox="1">
            <a:spLocks noChangeArrowheads="1"/>
          </p:cNvSpPr>
          <p:nvPr/>
        </p:nvSpPr>
        <p:spPr bwMode="auto">
          <a:xfrm>
            <a:off x="16002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w</a:t>
            </a:r>
            <a:r>
              <a:rPr lang="en-US" sz="1800" i="1" baseline="-25000">
                <a:latin typeface="Arial" charset="0"/>
                <a:cs typeface="Arial" charset="0"/>
              </a:rPr>
              <a:t>1</a:t>
            </a:r>
            <a:r>
              <a:rPr lang="en-US" sz="1800" i="1">
                <a:latin typeface="Arial" charset="0"/>
                <a:cs typeface="Arial" charset="0"/>
              </a:rPr>
              <a:t>C</a:t>
            </a:r>
            <a:r>
              <a:rPr lang="en-US" sz="1800" i="1" baseline="-25000">
                <a:latin typeface="Arial" charset="0"/>
                <a:cs typeface="Arial" charset="0"/>
              </a:rPr>
              <a:t>1</a:t>
            </a:r>
          </a:p>
        </p:txBody>
      </p:sp>
      <p:sp>
        <p:nvSpPr>
          <p:cNvPr id="220192" name="Text Box 32"/>
          <p:cNvSpPr txBox="1">
            <a:spLocks noChangeArrowheads="1"/>
          </p:cNvSpPr>
          <p:nvPr/>
        </p:nvSpPr>
        <p:spPr bwMode="auto">
          <a:xfrm>
            <a:off x="2438400" y="1524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w</a:t>
            </a:r>
            <a:r>
              <a:rPr lang="en-US" sz="1800" i="1" baseline="-25000">
                <a:latin typeface="Arial" charset="0"/>
                <a:cs typeface="Arial" charset="0"/>
              </a:rPr>
              <a:t>2</a:t>
            </a:r>
            <a:r>
              <a:rPr lang="en-US" sz="1800" i="1">
                <a:latin typeface="Arial" charset="0"/>
                <a:cs typeface="Arial" charset="0"/>
              </a:rPr>
              <a:t>C</a:t>
            </a:r>
            <a:r>
              <a:rPr lang="en-US" sz="1800" i="1" baseline="-25000">
                <a:latin typeface="Arial" charset="0"/>
                <a:cs typeface="Arial" charset="0"/>
              </a:rPr>
              <a:t>2</a:t>
            </a:r>
          </a:p>
        </p:txBody>
      </p:sp>
      <p:sp>
        <p:nvSpPr>
          <p:cNvPr id="220193" name="Oval 33"/>
          <p:cNvSpPr>
            <a:spLocks noChangeArrowheads="1"/>
          </p:cNvSpPr>
          <p:nvPr/>
        </p:nvSpPr>
        <p:spPr bwMode="auto">
          <a:xfrm>
            <a:off x="1981200" y="2819400"/>
            <a:ext cx="3048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194" name="Text Box 34"/>
          <p:cNvSpPr txBox="1">
            <a:spLocks noChangeArrowheads="1"/>
          </p:cNvSpPr>
          <p:nvPr/>
        </p:nvSpPr>
        <p:spPr bwMode="auto">
          <a:xfrm>
            <a:off x="1981200" y="2819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a:latin typeface="Arial" charset="0"/>
                <a:cs typeface="Arial" charset="0"/>
              </a:rPr>
              <a:t>X</a:t>
            </a:r>
          </a:p>
        </p:txBody>
      </p:sp>
      <p:sp>
        <p:nvSpPr>
          <p:cNvPr id="220195" name="Text Box 35"/>
          <p:cNvSpPr txBox="1">
            <a:spLocks noChangeArrowheads="1"/>
          </p:cNvSpPr>
          <p:nvPr/>
        </p:nvSpPr>
        <p:spPr bwMode="auto">
          <a:xfrm>
            <a:off x="2286000" y="2819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1800" i="1">
                <a:latin typeface="Arial" charset="0"/>
                <a:cs typeface="Arial" charset="0"/>
              </a:rPr>
              <a:t>v</a:t>
            </a:r>
            <a:r>
              <a:rPr lang="en-US" sz="1800" i="1" baseline="-25000">
                <a:latin typeface="Arial" charset="0"/>
                <a:cs typeface="Arial" charset="0"/>
              </a:rPr>
              <a:t>1</a:t>
            </a:r>
            <a:r>
              <a:rPr lang="en-US" sz="1800" i="1">
                <a:latin typeface="Arial" charset="0"/>
                <a:cs typeface="Arial" charset="0"/>
              </a:rPr>
              <a:t>C</a:t>
            </a:r>
            <a:r>
              <a:rPr lang="en-US" sz="1800" i="1" baseline="-25000">
                <a:latin typeface="Arial" charset="0"/>
                <a:cs typeface="Arial" charset="0"/>
              </a:rPr>
              <a:t>1</a:t>
            </a:r>
          </a:p>
        </p:txBody>
      </p:sp>
      <p:cxnSp>
        <p:nvCxnSpPr>
          <p:cNvPr id="9" name="Straight Arrow Connector 8"/>
          <p:cNvCxnSpPr/>
          <p:nvPr/>
        </p:nvCxnSpPr>
        <p:spPr>
          <a:xfrm>
            <a:off x="3429000" y="3886200"/>
            <a:ext cx="1330092" cy="1182395"/>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GlobeGri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119" y="4010719"/>
            <a:ext cx="2699928" cy="2620962"/>
          </a:xfrm>
          <a:prstGeom prst="rect">
            <a:avLst/>
          </a:prstGeom>
        </p:spPr>
      </p:pic>
    </p:spTree>
    <p:extLst>
      <p:ext uri="{BB962C8B-B14F-4D97-AF65-F5344CB8AC3E}">
        <p14:creationId xmlns:p14="http://schemas.microsoft.com/office/powerpoint/2010/main" val="92744797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00F63B4-1B39-9847-B498-792D17477130}" type="slidenum">
              <a:rPr lang="en-US" sz="1400"/>
              <a:pPr/>
              <a:t>60</a:t>
            </a:fld>
            <a:endParaRPr lang="en-US" sz="1400"/>
          </a:p>
        </p:txBody>
      </p:sp>
      <p:sp>
        <p:nvSpPr>
          <p:cNvPr id="114690"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About This Training</a:t>
            </a:r>
          </a:p>
        </p:txBody>
      </p:sp>
      <p:sp>
        <p:nvSpPr>
          <p:cNvPr id="114691" name="Rectangle 3"/>
          <p:cNvSpPr>
            <a:spLocks noGrp="1" noChangeArrowheads="1"/>
          </p:cNvSpPr>
          <p:nvPr>
            <p:ph type="body" idx="1"/>
          </p:nvPr>
        </p:nvSpPr>
        <p:spPr>
          <a:noFill/>
        </p:spPr>
        <p:txBody>
          <a:bodyPr/>
          <a:lstStyle/>
          <a:p>
            <a:r>
              <a:rPr lang="en-US" dirty="0">
                <a:latin typeface="Arial" charset="0"/>
                <a:ea typeface="ＭＳ Ｐゴシック" charset="0"/>
                <a:cs typeface="ＭＳ Ｐゴシック" charset="0"/>
              </a:rPr>
              <a:t>Specific to </a:t>
            </a:r>
            <a:r>
              <a:rPr lang="en-US" dirty="0" smtClean="0">
                <a:latin typeface="Arial" charset="0"/>
                <a:ea typeface="ＭＳ Ｐゴシック" charset="0"/>
                <a:cs typeface="ＭＳ Ｐゴシック" charset="0"/>
              </a:rPr>
              <a:t>Linux and </a:t>
            </a:r>
            <a:r>
              <a:rPr lang="en-US" dirty="0">
                <a:latin typeface="Arial" charset="0"/>
                <a:ea typeface="ＭＳ Ｐゴシック" charset="0"/>
                <a:cs typeface="ＭＳ Ｐゴシック" charset="0"/>
              </a:rPr>
              <a:t>portable to most </a:t>
            </a:r>
            <a:r>
              <a:rPr lang="en-US" dirty="0" smtClean="0">
                <a:latin typeface="Arial" charset="0"/>
                <a:ea typeface="ＭＳ Ｐゴシック" charset="0"/>
                <a:cs typeface="ＭＳ Ｐゴシック" charset="0"/>
              </a:rPr>
              <a:t>Linux </a:t>
            </a:r>
            <a:r>
              <a:rPr lang="en-US" dirty="0">
                <a:latin typeface="Arial" charset="0"/>
                <a:ea typeface="ＭＳ Ｐゴシック" charset="0"/>
                <a:cs typeface="ＭＳ Ｐゴシック" charset="0"/>
              </a:rPr>
              <a:t>platforms</a:t>
            </a:r>
          </a:p>
          <a:p>
            <a:r>
              <a:rPr lang="en-US" dirty="0">
                <a:latin typeface="Arial" charset="0"/>
                <a:ea typeface="ＭＳ Ｐゴシック" charset="0"/>
                <a:cs typeface="ＭＳ Ｐゴシック" charset="0"/>
              </a:rPr>
              <a:t>Run CMAQ from scripts</a:t>
            </a:r>
          </a:p>
          <a:p>
            <a:r>
              <a:rPr lang="en-US" dirty="0">
                <a:latin typeface="Arial" charset="0"/>
                <a:ea typeface="ＭＳ Ｐゴシック" charset="0"/>
                <a:cs typeface="ＭＳ Ｐゴシック" charset="0"/>
              </a:rPr>
              <a:t>Emphasis on operational, not technical aspects of CMAQ</a:t>
            </a:r>
          </a:p>
          <a:p>
            <a:r>
              <a:rPr lang="en-US" dirty="0">
                <a:latin typeface="Arial" charset="0"/>
                <a:ea typeface="ＭＳ Ｐゴシック" charset="0"/>
                <a:cs typeface="ＭＳ Ｐゴシック" charset="0"/>
              </a:rPr>
              <a:t>Basic CMAQ functions covered</a:t>
            </a:r>
          </a:p>
        </p:txBody>
      </p:sp>
    </p:spTree>
    <p:extLst>
      <p:ext uri="{BB962C8B-B14F-4D97-AF65-F5344CB8AC3E}">
        <p14:creationId xmlns:p14="http://schemas.microsoft.com/office/powerpoint/2010/main" val="3010020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7F84FF-E333-6B4B-92EB-1E64E651FDE3}" type="slidenum">
              <a:rPr lang="en-US" sz="1400"/>
              <a:pPr/>
              <a:t>61</a:t>
            </a:fld>
            <a:endParaRPr lang="en-US" sz="1400"/>
          </a:p>
        </p:txBody>
      </p:sp>
      <p:sp>
        <p:nvSpPr>
          <p:cNvPr id="116738" name="Rectangle 2"/>
          <p:cNvSpPr>
            <a:spLocks noGrp="1" noChangeArrowheads="1"/>
          </p:cNvSpPr>
          <p:nvPr>
            <p:ph type="title"/>
          </p:nvPr>
        </p:nvSpPr>
        <p:spPr>
          <a:xfrm>
            <a:off x="457200" y="152400"/>
            <a:ext cx="8229600" cy="914400"/>
          </a:xfrm>
          <a:noFill/>
        </p:spPr>
        <p:txBody>
          <a:bodyPr/>
          <a:lstStyle/>
          <a:p>
            <a:r>
              <a:rPr lang="en-US" sz="4400" dirty="0" smtClean="0">
                <a:latin typeface="Arial" charset="0"/>
                <a:ea typeface="ＭＳ Ｐゴシック" charset="0"/>
                <a:cs typeface="ＭＳ Ｐゴシック" charset="0"/>
              </a:rPr>
              <a:t>Air Quality Modeling Concepts</a:t>
            </a:r>
            <a:endParaRPr lang="en-US" sz="4400" dirty="0">
              <a:latin typeface="Arial" charset="0"/>
              <a:ea typeface="ＭＳ Ｐゴシック" charset="0"/>
              <a:cs typeface="ＭＳ Ｐゴシック" charset="0"/>
            </a:endParaRPr>
          </a:p>
        </p:txBody>
      </p:sp>
      <p:sp>
        <p:nvSpPr>
          <p:cNvPr id="116739" name="Rectangle 3"/>
          <p:cNvSpPr>
            <a:spLocks noGrp="1" noChangeArrowheads="1"/>
          </p:cNvSpPr>
          <p:nvPr>
            <p:ph type="body" idx="1"/>
          </p:nvPr>
        </p:nvSpPr>
        <p:spPr>
          <a:xfrm>
            <a:off x="1295400" y="1981200"/>
            <a:ext cx="7162800" cy="4114800"/>
          </a:xfrm>
          <a:noFill/>
        </p:spPr>
        <p:txBody>
          <a:bodyPr/>
          <a:lstStyle/>
          <a:p>
            <a:r>
              <a:rPr lang="en-US" dirty="0" smtClean="0">
                <a:latin typeface="Arial" charset="0"/>
                <a:ea typeface="ＭＳ Ｐゴシック" charset="0"/>
                <a:cs typeface="ＭＳ Ｐゴシック" charset="0"/>
              </a:rPr>
              <a:t>Model initialization/</a:t>
            </a:r>
            <a:r>
              <a:rPr lang="en-US" dirty="0" smtClean="0">
                <a:latin typeface="Arial" charset="0"/>
              </a:rPr>
              <a:t>s</a:t>
            </a:r>
            <a:r>
              <a:rPr lang="en-US" dirty="0" smtClean="0">
                <a:latin typeface="Arial" charset="0"/>
                <a:ea typeface="ＭＳ Ｐゴシック" charset="0"/>
                <a:cs typeface="ＭＳ Ｐゴシック" charset="0"/>
              </a:rPr>
              <a:t>pin-up</a:t>
            </a:r>
          </a:p>
          <a:p>
            <a:r>
              <a:rPr lang="en-US" dirty="0" smtClean="0">
                <a:latin typeface="Arial" charset="0"/>
                <a:ea typeface="ＭＳ Ｐゴシック" charset="0"/>
                <a:cs typeface="ＭＳ Ｐゴシック" charset="0"/>
              </a:rPr>
              <a:t>Multi-day simulations</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Nested simulations</a:t>
            </a:r>
          </a:p>
        </p:txBody>
      </p:sp>
    </p:spTree>
    <p:extLst>
      <p:ext uri="{BB962C8B-B14F-4D97-AF65-F5344CB8AC3E}">
        <p14:creationId xmlns:p14="http://schemas.microsoft.com/office/powerpoint/2010/main" val="2376960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7F84FF-E333-6B4B-92EB-1E64E651FDE3}" type="slidenum">
              <a:rPr lang="en-US" sz="1400"/>
              <a:pPr/>
              <a:t>62</a:t>
            </a:fld>
            <a:endParaRPr lang="en-US" sz="1400"/>
          </a:p>
        </p:txBody>
      </p:sp>
      <p:sp>
        <p:nvSpPr>
          <p:cNvPr id="116738" name="Rectangle 2"/>
          <p:cNvSpPr>
            <a:spLocks noGrp="1" noChangeArrowheads="1"/>
          </p:cNvSpPr>
          <p:nvPr>
            <p:ph type="title"/>
          </p:nvPr>
        </p:nvSpPr>
        <p:spPr>
          <a:xfrm>
            <a:off x="457200" y="152400"/>
            <a:ext cx="8229600" cy="914400"/>
          </a:xfrm>
          <a:noFill/>
        </p:spPr>
        <p:txBody>
          <a:bodyPr/>
          <a:lstStyle/>
          <a:p>
            <a:r>
              <a:rPr lang="en-US" sz="4400" dirty="0" smtClean="0">
                <a:latin typeface="Arial" charset="0"/>
                <a:ea typeface="ＭＳ Ｐゴシック" charset="0"/>
                <a:cs typeface="ＭＳ Ｐゴシック" charset="0"/>
              </a:rPr>
              <a:t>Initialization/Spin-up</a:t>
            </a:r>
            <a:endParaRPr lang="en-US" sz="4400" dirty="0">
              <a:latin typeface="Arial" charset="0"/>
              <a:ea typeface="ＭＳ Ｐゴシック" charset="0"/>
              <a:cs typeface="ＭＳ Ｐゴシック" charset="0"/>
            </a:endParaRPr>
          </a:p>
        </p:txBody>
      </p:sp>
      <p:sp>
        <p:nvSpPr>
          <p:cNvPr id="116739" name="Rectangle 3"/>
          <p:cNvSpPr>
            <a:spLocks noGrp="1" noChangeArrowheads="1"/>
          </p:cNvSpPr>
          <p:nvPr>
            <p:ph type="body" idx="1"/>
          </p:nvPr>
        </p:nvSpPr>
        <p:spPr>
          <a:xfrm>
            <a:off x="685800" y="1295400"/>
            <a:ext cx="7772400" cy="4800600"/>
          </a:xfrm>
          <a:noFill/>
        </p:spPr>
        <p:txBody>
          <a:bodyPr/>
          <a:lstStyle/>
          <a:p>
            <a:r>
              <a:rPr lang="en-US" dirty="0" smtClean="0">
                <a:latin typeface="Arial" charset="0"/>
                <a:ea typeface="ＭＳ Ｐゴシック" charset="0"/>
                <a:cs typeface="ＭＳ Ｐゴシック" charset="0"/>
              </a:rPr>
              <a:t>Initialization is performed to minimize the effects of initial conditions on the simulation results</a:t>
            </a:r>
          </a:p>
          <a:p>
            <a:r>
              <a:rPr lang="en-US" u="sng" dirty="0" smtClean="0">
                <a:latin typeface="Arial" charset="0"/>
              </a:rPr>
              <a:t>Spin-up</a:t>
            </a:r>
            <a:r>
              <a:rPr lang="en-US" dirty="0" smtClean="0">
                <a:latin typeface="Arial" charset="0"/>
              </a:rPr>
              <a:t>: A period at the beginning of a simulation with the purpose of initializing the model. Spin-up period results are typically discarded</a:t>
            </a:r>
          </a:p>
          <a:p>
            <a:r>
              <a:rPr lang="en-US" dirty="0" smtClean="0">
                <a:latin typeface="Arial" charset="0"/>
              </a:rPr>
              <a:t>No rule of thumb for the CMAQ spin-up duration</a:t>
            </a:r>
          </a:p>
          <a:p>
            <a:pPr lvl="1"/>
            <a:r>
              <a:rPr lang="en-US" dirty="0" smtClean="0">
                <a:latin typeface="Arial" charset="0"/>
              </a:rPr>
              <a:t>Dependent on the grid resolution, magnitude of forcing from emissions and boundary conditions, and strength of horizontal and vertical transport</a:t>
            </a:r>
          </a:p>
          <a:p>
            <a:pPr lvl="1"/>
            <a:r>
              <a:rPr lang="en-US" dirty="0" smtClean="0">
                <a:latin typeface="Arial" charset="0"/>
              </a:rPr>
              <a:t>Convention is to use a 2-week spin-up for regional modeling simulations</a:t>
            </a:r>
          </a:p>
          <a:p>
            <a:endParaRPr lang="en-US" dirty="0" smtClean="0">
              <a:latin typeface="Arial" charset="0"/>
            </a:endParaRPr>
          </a:p>
        </p:txBody>
      </p:sp>
    </p:spTree>
    <p:extLst>
      <p:ext uri="{BB962C8B-B14F-4D97-AF65-F5344CB8AC3E}">
        <p14:creationId xmlns:p14="http://schemas.microsoft.com/office/powerpoint/2010/main" val="3536758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7F84FF-E333-6B4B-92EB-1E64E651FDE3}" type="slidenum">
              <a:rPr lang="en-US" sz="1400"/>
              <a:pPr/>
              <a:t>63</a:t>
            </a:fld>
            <a:endParaRPr lang="en-US" sz="1400"/>
          </a:p>
        </p:txBody>
      </p:sp>
      <p:sp>
        <p:nvSpPr>
          <p:cNvPr id="116738" name="Rectangle 2"/>
          <p:cNvSpPr>
            <a:spLocks noGrp="1" noChangeArrowheads="1"/>
          </p:cNvSpPr>
          <p:nvPr>
            <p:ph type="title"/>
          </p:nvPr>
        </p:nvSpPr>
        <p:spPr>
          <a:xfrm>
            <a:off x="457200" y="152400"/>
            <a:ext cx="8229600" cy="914400"/>
          </a:xfrm>
          <a:noFill/>
        </p:spPr>
        <p:txBody>
          <a:bodyPr/>
          <a:lstStyle/>
          <a:p>
            <a:r>
              <a:rPr lang="en-US" sz="4400" dirty="0" smtClean="0">
                <a:latin typeface="Arial" charset="0"/>
                <a:ea typeface="ＭＳ Ｐゴシック" charset="0"/>
                <a:cs typeface="ＭＳ Ｐゴシック" charset="0"/>
              </a:rPr>
              <a:t>Multi-day Simulations</a:t>
            </a:r>
            <a:endParaRPr lang="en-US" sz="4400" dirty="0">
              <a:latin typeface="Arial" charset="0"/>
              <a:ea typeface="ＭＳ Ｐゴシック" charset="0"/>
              <a:cs typeface="ＭＳ Ｐゴシック" charset="0"/>
            </a:endParaRPr>
          </a:p>
        </p:txBody>
      </p:sp>
      <p:sp>
        <p:nvSpPr>
          <p:cNvPr id="116739" name="Rectangle 3"/>
          <p:cNvSpPr>
            <a:spLocks noGrp="1" noChangeArrowheads="1"/>
          </p:cNvSpPr>
          <p:nvPr>
            <p:ph type="body" idx="1"/>
          </p:nvPr>
        </p:nvSpPr>
        <p:spPr>
          <a:xfrm>
            <a:off x="685800" y="1295400"/>
            <a:ext cx="7772400" cy="4800600"/>
          </a:xfrm>
          <a:noFill/>
        </p:spPr>
        <p:txBody>
          <a:bodyPr/>
          <a:lstStyle/>
          <a:p>
            <a:r>
              <a:rPr lang="en-US" dirty="0" smtClean="0">
                <a:latin typeface="Arial" charset="0"/>
              </a:rPr>
              <a:t>CMAQ simulations are typically continuous</a:t>
            </a:r>
          </a:p>
          <a:p>
            <a:r>
              <a:rPr lang="en-US" dirty="0" smtClean="0">
                <a:latin typeface="Arial" charset="0"/>
              </a:rPr>
              <a:t>No re-initialization from clean conditions after the spin-up period</a:t>
            </a:r>
          </a:p>
          <a:p>
            <a:r>
              <a:rPr lang="en-US" dirty="0" smtClean="0">
                <a:latin typeface="Arial" charset="0"/>
              </a:rPr>
              <a:t>To keep output file sizes manageable, multi-day simulations are stopped and restarted for each simulation day</a:t>
            </a:r>
          </a:p>
          <a:p>
            <a:pPr lvl="1"/>
            <a:r>
              <a:rPr lang="en-US" dirty="0" smtClean="0">
                <a:latin typeface="Arial" charset="0"/>
              </a:rPr>
              <a:t>Subsequent days use the simulated concentrations from the previous day as initial conditions</a:t>
            </a:r>
          </a:p>
        </p:txBody>
      </p:sp>
      <p:graphicFrame>
        <p:nvGraphicFramePr>
          <p:cNvPr id="3" name="Table 2"/>
          <p:cNvGraphicFramePr>
            <a:graphicFrameLocks noGrp="1"/>
          </p:cNvGraphicFramePr>
          <p:nvPr>
            <p:extLst>
              <p:ext uri="{D42A27DB-BD31-4B8C-83A1-F6EECF244321}">
                <p14:modId xmlns:p14="http://schemas.microsoft.com/office/powerpoint/2010/main" val="3642995786"/>
              </p:ext>
            </p:extLst>
          </p:nvPr>
        </p:nvGraphicFramePr>
        <p:xfrm>
          <a:off x="1676400" y="4648200"/>
          <a:ext cx="5709465" cy="1107440"/>
        </p:xfrm>
        <a:graphic>
          <a:graphicData uri="http://schemas.openxmlformats.org/drawingml/2006/table">
            <a:tbl>
              <a:tblPr firstRow="1" bandRow="1">
                <a:tableStyleId>{5C22544A-7EE6-4342-B048-85BDC9FD1C3A}</a:tableStyleId>
              </a:tblPr>
              <a:tblGrid>
                <a:gridCol w="944880"/>
                <a:gridCol w="952917"/>
                <a:gridCol w="952917"/>
                <a:gridCol w="952917"/>
                <a:gridCol w="952917"/>
                <a:gridCol w="952917"/>
              </a:tblGrid>
              <a:tr h="0">
                <a:tc>
                  <a:txBody>
                    <a:bodyPr/>
                    <a:lstStyle/>
                    <a:p>
                      <a:endParaRPr lang="en-US" dirty="0">
                        <a:solidFill>
                          <a:schemeClr val="accent1">
                            <a:lumMod val="50000"/>
                          </a:schemeClr>
                        </a:solidFill>
                      </a:endParaRPr>
                    </a:p>
                  </a:txBody>
                  <a:tcPr>
                    <a:lnL w="12700" cap="flat" cmpd="sng" algn="ctr">
                      <a:noFill/>
                      <a:prstDash val="solid"/>
                      <a:round/>
                      <a:headEnd type="none" w="med" len="med"/>
                      <a:tailEnd type="none" w="med" len="med"/>
                    </a:lnL>
                    <a:lnR w="1905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Day 1</a:t>
                      </a:r>
                      <a:endParaRPr lang="en-US" dirty="0">
                        <a:solidFill>
                          <a:schemeClr val="accent1">
                            <a:lumMod val="50000"/>
                          </a:schemeClr>
                        </a:solidFill>
                      </a:endParaRPr>
                    </a:p>
                  </a:txBody>
                  <a:tcPr>
                    <a:lnL w="1905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Day 2</a:t>
                      </a:r>
                      <a:endParaRPr lang="en-US" dirty="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Day 3</a:t>
                      </a:r>
                      <a:endParaRPr lang="en-US" dirty="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Day 4</a:t>
                      </a:r>
                      <a:endParaRPr lang="en-US" dirty="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Day</a:t>
                      </a:r>
                      <a:r>
                        <a:rPr lang="en-US" baseline="0" dirty="0" smtClean="0">
                          <a:solidFill>
                            <a:schemeClr val="accent1">
                              <a:lumMod val="50000"/>
                            </a:schemeClr>
                          </a:solidFill>
                        </a:rPr>
                        <a:t> 5</a:t>
                      </a:r>
                      <a:endParaRPr lang="en-US" dirty="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prstClr val="black"/>
                      </a:solidFill>
                      <a:prstDash val="solid"/>
                      <a:round/>
                      <a:headEnd type="none" w="med" len="med"/>
                      <a:tailEnd type="none" w="med" len="med"/>
                    </a:lnB>
                    <a:noFill/>
                  </a:tcPr>
                </a:tc>
              </a:tr>
              <a:tr h="370840">
                <a:tc>
                  <a:txBody>
                    <a:bodyPr/>
                    <a:lstStyle/>
                    <a:p>
                      <a:r>
                        <a:rPr lang="en-US" b="1" dirty="0" smtClean="0">
                          <a:solidFill>
                            <a:schemeClr val="accent1">
                              <a:lumMod val="50000"/>
                            </a:schemeClr>
                          </a:solidFill>
                        </a:rPr>
                        <a:t>IC</a:t>
                      </a:r>
                      <a:endParaRPr lang="en-US" b="1" dirty="0">
                        <a:solidFill>
                          <a:schemeClr val="accent1">
                            <a:lumMod val="50000"/>
                          </a:schemeClr>
                        </a:solidFill>
                      </a:endParaRPr>
                    </a:p>
                  </a:txBody>
                  <a:tcPr>
                    <a:lnL w="12700" cap="flat" cmpd="sng" algn="ctr">
                      <a:no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clean</a:t>
                      </a:r>
                      <a:endParaRPr lang="en-US" dirty="0">
                        <a:solidFill>
                          <a:schemeClr val="accent1">
                            <a:lumMod val="50000"/>
                          </a:schemeClr>
                        </a:solidFill>
                      </a:endParaRPr>
                    </a:p>
                  </a:txBody>
                  <a:tcPr>
                    <a:lnL w="1905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1</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AB8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2</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3</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AE6D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4</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3F2C7"/>
                    </a:solidFill>
                  </a:tcPr>
                </a:tc>
              </a:tr>
              <a:tr h="370840">
                <a:tc>
                  <a:txBody>
                    <a:bodyPr/>
                    <a:lstStyle/>
                    <a:p>
                      <a:r>
                        <a:rPr lang="en-US" b="1" dirty="0" smtClean="0">
                          <a:solidFill>
                            <a:schemeClr val="accent1">
                              <a:lumMod val="50000"/>
                            </a:schemeClr>
                          </a:solidFill>
                        </a:rPr>
                        <a:t>Output</a:t>
                      </a:r>
                      <a:endParaRPr lang="en-US" b="1" dirty="0">
                        <a:solidFill>
                          <a:schemeClr val="accent1">
                            <a:lumMod val="50000"/>
                          </a:schemeClr>
                        </a:solidFill>
                      </a:endParaRPr>
                    </a:p>
                  </a:txBody>
                  <a:tcPr>
                    <a:lnL w="12700" cap="flat" cmpd="sng" algn="ctr">
                      <a:noFill/>
                      <a:prstDash val="solid"/>
                      <a:round/>
                      <a:headEnd type="none" w="med" len="med"/>
                      <a:tailEnd type="none" w="med" len="med"/>
                    </a:lnL>
                    <a:lnR w="1905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chemeClr val="accent1">
                              <a:lumMod val="50000"/>
                            </a:schemeClr>
                          </a:solidFill>
                        </a:rPr>
                        <a:t>CONC</a:t>
                      </a:r>
                      <a:r>
                        <a:rPr lang="en-US" baseline="-25000" dirty="0" smtClean="0">
                          <a:solidFill>
                            <a:schemeClr val="accent1">
                              <a:lumMod val="50000"/>
                            </a:schemeClr>
                          </a:solidFill>
                        </a:rPr>
                        <a:t>1</a:t>
                      </a:r>
                      <a:endParaRPr lang="en-US" dirty="0">
                        <a:solidFill>
                          <a:schemeClr val="accent1">
                            <a:lumMod val="50000"/>
                          </a:schemeClr>
                        </a:solidFill>
                      </a:endParaRPr>
                    </a:p>
                  </a:txBody>
                  <a:tcPr>
                    <a:lnL w="1905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2</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3</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4</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CONC</a:t>
                      </a:r>
                      <a:r>
                        <a:rPr lang="en-US" baseline="-25000" dirty="0" smtClean="0">
                          <a:solidFill>
                            <a:schemeClr val="accent1">
                              <a:lumMod val="50000"/>
                            </a:schemeClr>
                          </a:solidFill>
                        </a:rPr>
                        <a:t>5</a:t>
                      </a:r>
                      <a:endParaRPr lang="en-US" dirty="0" smtClean="0">
                        <a:solidFill>
                          <a:schemeClr val="accent1">
                            <a:lumMod val="50000"/>
                          </a:schemeClr>
                        </a:solidFill>
                      </a:endParaRPr>
                    </a:p>
                  </a:txBody>
                  <a:tcPr>
                    <a:lnL w="12700" cap="flat" cmpd="sng" algn="ctr">
                      <a:solidFill>
                        <a:prstClr val="black"/>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203369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7F84FF-E333-6B4B-92EB-1E64E651FDE3}" type="slidenum">
              <a:rPr lang="en-US" sz="1400"/>
              <a:pPr/>
              <a:t>64</a:t>
            </a:fld>
            <a:endParaRPr lang="en-US" sz="1400"/>
          </a:p>
        </p:txBody>
      </p:sp>
      <p:sp>
        <p:nvSpPr>
          <p:cNvPr id="116738" name="Rectangle 2"/>
          <p:cNvSpPr>
            <a:spLocks noGrp="1" noChangeArrowheads="1"/>
          </p:cNvSpPr>
          <p:nvPr>
            <p:ph type="title"/>
          </p:nvPr>
        </p:nvSpPr>
        <p:spPr>
          <a:xfrm>
            <a:off x="457200" y="152400"/>
            <a:ext cx="8229600" cy="914400"/>
          </a:xfrm>
          <a:noFill/>
        </p:spPr>
        <p:txBody>
          <a:bodyPr/>
          <a:lstStyle/>
          <a:p>
            <a:r>
              <a:rPr lang="en-US" sz="4400" dirty="0" smtClean="0">
                <a:latin typeface="Arial" charset="0"/>
                <a:ea typeface="ＭＳ Ｐゴシック" charset="0"/>
                <a:cs typeface="ＭＳ Ｐゴシック" charset="0"/>
              </a:rPr>
              <a:t>Nested Simulations</a:t>
            </a:r>
            <a:endParaRPr lang="en-US" sz="4400" dirty="0">
              <a:latin typeface="Arial" charset="0"/>
              <a:ea typeface="ＭＳ Ｐゴシック" charset="0"/>
              <a:cs typeface="ＭＳ Ｐゴシック" charset="0"/>
            </a:endParaRPr>
          </a:p>
        </p:txBody>
      </p:sp>
      <p:sp>
        <p:nvSpPr>
          <p:cNvPr id="116739" name="Rectangle 3"/>
          <p:cNvSpPr>
            <a:spLocks noGrp="1" noChangeArrowheads="1"/>
          </p:cNvSpPr>
          <p:nvPr>
            <p:ph type="body" idx="1"/>
          </p:nvPr>
        </p:nvSpPr>
        <p:spPr>
          <a:xfrm>
            <a:off x="685800" y="1066800"/>
            <a:ext cx="7772400" cy="4800600"/>
          </a:xfrm>
          <a:noFill/>
        </p:spPr>
        <p:txBody>
          <a:bodyPr/>
          <a:lstStyle/>
          <a:p>
            <a:r>
              <a:rPr lang="en-US" dirty="0" smtClean="0">
                <a:latin typeface="Arial" charset="0"/>
                <a:ea typeface="ＭＳ Ｐゴシック" charset="0"/>
                <a:cs typeface="ＭＳ Ｐゴシック" charset="0"/>
              </a:rPr>
              <a:t>Nested modeling refers to embedding consecutively higher resolution modeling grids within each other</a:t>
            </a:r>
          </a:p>
          <a:p>
            <a:r>
              <a:rPr lang="en-US" dirty="0" smtClean="0">
                <a:latin typeface="Arial" charset="0"/>
              </a:rPr>
              <a:t>Nesting is used to simulate the lateral boundary conditions for a modeling domain</a:t>
            </a:r>
          </a:p>
          <a:p>
            <a:pPr marL="0" indent="0">
              <a:buNone/>
            </a:pPr>
            <a:endParaRPr lang="en-US" dirty="0" smtClean="0">
              <a:latin typeface="Arial" charset="0"/>
            </a:endParaRPr>
          </a:p>
        </p:txBody>
      </p:sp>
      <p:sp>
        <p:nvSpPr>
          <p:cNvPr id="3" name="TextBox 2"/>
          <p:cNvSpPr txBox="1"/>
          <p:nvPr/>
        </p:nvSpPr>
        <p:spPr>
          <a:xfrm>
            <a:off x="685800" y="2590800"/>
            <a:ext cx="3657600" cy="4154983"/>
          </a:xfrm>
          <a:prstGeom prst="rect">
            <a:avLst/>
          </a:prstGeom>
          <a:noFill/>
        </p:spPr>
        <p:txBody>
          <a:bodyPr wrap="square" rtlCol="0">
            <a:spAutoFit/>
          </a:bodyPr>
          <a:lstStyle/>
          <a:p>
            <a:pPr marL="342900" indent="-342900">
              <a:buFont typeface="Arial"/>
              <a:buChar char="•"/>
            </a:pPr>
            <a:r>
              <a:rPr lang="en-US" dirty="0" smtClean="0">
                <a:solidFill>
                  <a:schemeClr val="bg1">
                    <a:lumMod val="50000"/>
                  </a:schemeClr>
                </a:solidFill>
                <a:latin typeface="Arial"/>
                <a:cs typeface="Arial"/>
              </a:rPr>
              <a:t>In the image to the right, grid 2 is “nested” in grid 1 and grid 3 is “nested” in grid 2</a:t>
            </a:r>
          </a:p>
          <a:p>
            <a:pPr marL="342900" indent="-342900">
              <a:buFont typeface="Arial"/>
              <a:buChar char="•"/>
            </a:pPr>
            <a:r>
              <a:rPr lang="en-US" dirty="0" smtClean="0">
                <a:solidFill>
                  <a:schemeClr val="bg1">
                    <a:lumMod val="50000"/>
                  </a:schemeClr>
                </a:solidFill>
                <a:latin typeface="Arial"/>
                <a:cs typeface="Arial"/>
              </a:rPr>
              <a:t>The BCs for grid 1 are “clean” and uniform in time and space</a:t>
            </a:r>
          </a:p>
          <a:p>
            <a:pPr marL="342900" indent="-342900">
              <a:buFont typeface="Arial"/>
              <a:buChar char="•"/>
            </a:pPr>
            <a:r>
              <a:rPr lang="en-US" dirty="0" smtClean="0">
                <a:solidFill>
                  <a:schemeClr val="bg1">
                    <a:lumMod val="50000"/>
                  </a:schemeClr>
                </a:solidFill>
                <a:latin typeface="Arial"/>
                <a:cs typeface="Arial"/>
              </a:rPr>
              <a:t>BCs for grids 2 and 3 are dynamic and extracted from previous grid </a:t>
            </a:r>
            <a:endParaRPr lang="en-US" dirty="0">
              <a:solidFill>
                <a:schemeClr val="bg1">
                  <a:lumMod val="50000"/>
                </a:schemeClr>
              </a:solidFill>
              <a:latin typeface="Arial"/>
              <a:cs typeface="Arial"/>
            </a:endParaRPr>
          </a:p>
        </p:txBody>
      </p:sp>
      <p:pic>
        <p:nvPicPr>
          <p:cNvPr id="2" name="Picture 1" descr="Pictur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124200"/>
            <a:ext cx="3663041" cy="2882273"/>
          </a:xfrm>
          <a:prstGeom prst="rect">
            <a:avLst/>
          </a:prstGeom>
        </p:spPr>
      </p:pic>
    </p:spTree>
    <p:extLst>
      <p:ext uri="{BB962C8B-B14F-4D97-AF65-F5344CB8AC3E}">
        <p14:creationId xmlns:p14="http://schemas.microsoft.com/office/powerpoint/2010/main" val="2866339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E7F84FF-E333-6B4B-92EB-1E64E651FDE3}" type="slidenum">
              <a:rPr lang="en-US" sz="1400"/>
              <a:pPr/>
              <a:t>65</a:t>
            </a:fld>
            <a:endParaRPr lang="en-US" sz="1400"/>
          </a:p>
        </p:txBody>
      </p:sp>
      <p:sp>
        <p:nvSpPr>
          <p:cNvPr id="116738"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CMAQ Analysis Concepts</a:t>
            </a:r>
          </a:p>
        </p:txBody>
      </p:sp>
      <p:sp>
        <p:nvSpPr>
          <p:cNvPr id="116739" name="Rectangle 3"/>
          <p:cNvSpPr>
            <a:spLocks noGrp="1" noChangeArrowheads="1"/>
          </p:cNvSpPr>
          <p:nvPr>
            <p:ph type="body" idx="1"/>
          </p:nvPr>
        </p:nvSpPr>
        <p:spPr>
          <a:xfrm>
            <a:off x="1295400" y="1981200"/>
            <a:ext cx="7162800" cy="4114800"/>
          </a:xfrm>
          <a:noFill/>
        </p:spPr>
        <p:txBody>
          <a:bodyPr/>
          <a:lstStyle/>
          <a:p>
            <a:r>
              <a:rPr lang="en-US">
                <a:latin typeface="Arial" charset="0"/>
                <a:ea typeface="ＭＳ Ｐゴシック" charset="0"/>
                <a:cs typeface="ＭＳ Ｐゴシック" charset="0"/>
              </a:rPr>
              <a:t>Process Analysis</a:t>
            </a:r>
          </a:p>
          <a:p>
            <a:r>
              <a:rPr lang="en-US">
                <a:latin typeface="Arial" charset="0"/>
                <a:ea typeface="ＭＳ Ｐゴシック" charset="0"/>
                <a:cs typeface="ＭＳ Ｐゴシック" charset="0"/>
              </a:rPr>
              <a:t>Model Performance Evaluation and QA Procedures</a:t>
            </a:r>
          </a:p>
        </p:txBody>
      </p:sp>
    </p:spTree>
    <p:extLst>
      <p:ext uri="{BB962C8B-B14F-4D97-AF65-F5344CB8AC3E}">
        <p14:creationId xmlns:p14="http://schemas.microsoft.com/office/powerpoint/2010/main" val="640775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BBC4C9C-E469-A84B-BA3E-33A3AC16C069}" type="slidenum">
              <a:rPr lang="en-US" sz="1400"/>
              <a:pPr/>
              <a:t>66</a:t>
            </a:fld>
            <a:endParaRPr lang="en-US" sz="1400"/>
          </a:p>
        </p:txBody>
      </p:sp>
      <p:sp>
        <p:nvSpPr>
          <p:cNvPr id="11878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Process Analysis (PA)</a:t>
            </a:r>
            <a:r>
              <a:rPr lang="en-US" sz="1800">
                <a:latin typeface="Arial" charset="0"/>
                <a:ea typeface="ＭＳ Ｐゴシック" charset="0"/>
                <a:cs typeface="ＭＳ Ｐゴシック" charset="0"/>
              </a:rPr>
              <a:t>(1)</a:t>
            </a:r>
          </a:p>
        </p:txBody>
      </p:sp>
      <p:sp>
        <p:nvSpPr>
          <p:cNvPr id="118787"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Eulerian grid models are based on partial differential equations that define the time-rate of change in species concentrations due to chemical and physical processes</a:t>
            </a:r>
          </a:p>
          <a:p>
            <a:r>
              <a:rPr lang="en-US">
                <a:latin typeface="Arial" charset="0"/>
                <a:ea typeface="ＭＳ Ｐゴシック" charset="0"/>
                <a:cs typeface="ＭＳ Ｐゴシック" charset="0"/>
              </a:rPr>
              <a:t>PA is a configuration system within Eulerian models that provides quantitative information about the impacts of individual processes on the cumulative chemical concentrations</a:t>
            </a:r>
          </a:p>
          <a:p>
            <a:r>
              <a:rPr lang="en-US">
                <a:latin typeface="Arial" charset="0"/>
                <a:ea typeface="ＭＳ Ｐゴシック" charset="0"/>
                <a:cs typeface="ＭＳ Ｐゴシック" charset="0"/>
              </a:rPr>
              <a:t>PA is an optional feature of CMAQ that provides insight into the reasons for a model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predictions</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4164020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AA9BBC3-F84C-7849-AFE7-70953A09CE5A}" type="slidenum">
              <a:rPr lang="en-US" sz="1400"/>
              <a:pPr/>
              <a:t>67</a:t>
            </a:fld>
            <a:endParaRPr lang="en-US" sz="1400"/>
          </a:p>
        </p:txBody>
      </p:sp>
      <p:sp>
        <p:nvSpPr>
          <p:cNvPr id="120834"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Process Analysis (PA)</a:t>
            </a:r>
            <a:r>
              <a:rPr lang="en-US" sz="1800">
                <a:latin typeface="Arial" charset="0"/>
                <a:ea typeface="ＭＳ Ｐゴシック" charset="0"/>
                <a:cs typeface="ＭＳ Ｐゴシック" charset="0"/>
              </a:rPr>
              <a:t>(2)</a:t>
            </a:r>
          </a:p>
        </p:txBody>
      </p:sp>
      <p:sp>
        <p:nvSpPr>
          <p:cNvPr id="120835"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Two classes of PA</a:t>
            </a:r>
          </a:p>
          <a:p>
            <a:pPr lvl="1"/>
            <a:r>
              <a:rPr lang="en-US">
                <a:latin typeface="Arial" charset="0"/>
                <a:ea typeface="ＭＳ Ｐゴシック" charset="0"/>
              </a:rPr>
              <a:t>Integrated reaction rates (IRR)</a:t>
            </a:r>
          </a:p>
          <a:p>
            <a:pPr lvl="1"/>
            <a:r>
              <a:rPr lang="en-US">
                <a:latin typeface="Arial" charset="0"/>
                <a:ea typeface="ＭＳ Ｐゴシック" charset="0"/>
              </a:rPr>
              <a:t>Integrated process rates (IPR)</a:t>
            </a:r>
          </a:p>
          <a:p>
            <a:r>
              <a:rPr lang="en-US">
                <a:latin typeface="Arial" charset="0"/>
                <a:ea typeface="ＭＳ Ｐゴシック" charset="0"/>
                <a:cs typeface="ＭＳ Ｐゴシック" charset="0"/>
              </a:rPr>
              <a:t>PA is useful for </a:t>
            </a:r>
          </a:p>
          <a:p>
            <a:pPr lvl="1"/>
            <a:r>
              <a:rPr lang="en-US">
                <a:latin typeface="Arial" charset="0"/>
                <a:ea typeface="ＭＳ Ｐゴシック" charset="0"/>
              </a:rPr>
              <a:t>Identifying sources of error</a:t>
            </a:r>
          </a:p>
          <a:p>
            <a:pPr lvl="1"/>
            <a:r>
              <a:rPr lang="en-US">
                <a:latin typeface="Arial" charset="0"/>
                <a:ea typeface="ＭＳ Ｐゴシック" charset="0"/>
              </a:rPr>
              <a:t>Interpreting model results</a:t>
            </a:r>
          </a:p>
          <a:p>
            <a:pPr lvl="1"/>
            <a:r>
              <a:rPr lang="en-US">
                <a:latin typeface="Arial" charset="0"/>
                <a:ea typeface="ＭＳ Ｐゴシック" charset="0"/>
              </a:rPr>
              <a:t>Determining the important characteristics of chemical mechanisms (IRR)</a:t>
            </a:r>
          </a:p>
          <a:p>
            <a:pPr lvl="1"/>
            <a:r>
              <a:rPr lang="en-US">
                <a:latin typeface="Arial" charset="0"/>
                <a:ea typeface="ＭＳ Ｐゴシック" charset="0"/>
              </a:rPr>
              <a:t>Determining the important characteristics of different implementations of physical processes (IPR)</a:t>
            </a:r>
          </a:p>
          <a:p>
            <a:pPr lvl="1"/>
            <a:r>
              <a:rPr lang="en-US">
                <a:latin typeface="Arial" charset="0"/>
                <a:ea typeface="ＭＳ Ｐゴシック" charset="0"/>
              </a:rPr>
              <a:t>IPR quantifies the contribution of each source and sink process for a particular species at the end of each time step</a:t>
            </a:r>
          </a:p>
        </p:txBody>
      </p:sp>
    </p:spTree>
    <p:extLst>
      <p:ext uri="{BB962C8B-B14F-4D97-AF65-F5344CB8AC3E}">
        <p14:creationId xmlns:p14="http://schemas.microsoft.com/office/powerpoint/2010/main" val="371495943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E913051-E805-6641-9285-22108D5148B1}" type="slidenum">
              <a:rPr lang="en-US" sz="1400"/>
              <a:pPr/>
              <a:t>68</a:t>
            </a:fld>
            <a:endParaRPr lang="en-US" sz="1400"/>
          </a:p>
        </p:txBody>
      </p:sp>
      <p:sp>
        <p:nvSpPr>
          <p:cNvPr id="12288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Process Analysis (PA)</a:t>
            </a:r>
            <a:r>
              <a:rPr lang="en-US" sz="1800">
                <a:latin typeface="Arial" charset="0"/>
                <a:ea typeface="ＭＳ Ｐゴシック" charset="0"/>
                <a:cs typeface="ＭＳ Ｐゴシック" charset="0"/>
              </a:rPr>
              <a:t>(3)</a:t>
            </a:r>
          </a:p>
        </p:txBody>
      </p:sp>
      <p:sp>
        <p:nvSpPr>
          <p:cNvPr id="122883"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CMAQ implementation requires compiling the CCTM with PA include files generated by the PROCAN preprocessor</a:t>
            </a:r>
          </a:p>
          <a:p>
            <a:r>
              <a:rPr lang="en-US">
                <a:latin typeface="Arial" charset="0"/>
                <a:ea typeface="ＭＳ Ｐゴシック" charset="0"/>
                <a:cs typeface="ＭＳ Ｐゴシック" charset="0"/>
              </a:rPr>
              <a:t>PA include files specify</a:t>
            </a:r>
          </a:p>
          <a:p>
            <a:pPr lvl="1"/>
            <a:r>
              <a:rPr lang="en-US">
                <a:latin typeface="Arial" charset="0"/>
                <a:ea typeface="ＭＳ Ｐゴシック" charset="0"/>
              </a:rPr>
              <a:t>IRR or IPR</a:t>
            </a:r>
          </a:p>
          <a:p>
            <a:pPr lvl="1"/>
            <a:r>
              <a:rPr lang="en-US">
                <a:latin typeface="Arial" charset="0"/>
                <a:ea typeface="ＭＳ Ｐゴシック" charset="0"/>
              </a:rPr>
              <a:t>Chemical species or groups to collect PA information about</a:t>
            </a:r>
          </a:p>
          <a:p>
            <a:r>
              <a:rPr lang="en-US">
                <a:latin typeface="Arial" charset="0"/>
                <a:ea typeface="ＭＳ Ｐゴシック" charset="0"/>
                <a:cs typeface="ＭＳ Ｐゴシック" charset="0"/>
              </a:rPr>
              <a:t>A PROCAN configuration file defines the contents of the include files</a:t>
            </a:r>
          </a:p>
          <a:p>
            <a:r>
              <a:rPr lang="en-US">
                <a:latin typeface="Arial" charset="0"/>
                <a:ea typeface="ＭＳ Ｐゴシック" charset="0"/>
                <a:cs typeface="ＭＳ Ｐゴシック" charset="0"/>
              </a:rPr>
              <a:t>A PROCAN run script uses information in the configuration file and calls the executable to create the include files</a:t>
            </a:r>
          </a:p>
        </p:txBody>
      </p:sp>
    </p:spTree>
    <p:extLst>
      <p:ext uri="{BB962C8B-B14F-4D97-AF65-F5344CB8AC3E}">
        <p14:creationId xmlns:p14="http://schemas.microsoft.com/office/powerpoint/2010/main" val="3076615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18BF64-C255-114C-8156-89285E61D760}" type="slidenum">
              <a:rPr lang="en-US" sz="1400"/>
              <a:pPr/>
              <a:t>69</a:t>
            </a:fld>
            <a:endParaRPr lang="en-US" sz="1400"/>
          </a:p>
        </p:txBody>
      </p:sp>
      <p:sp>
        <p:nvSpPr>
          <p:cNvPr id="12493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Process Analysis (PA)</a:t>
            </a:r>
            <a:r>
              <a:rPr lang="en-US" sz="1800">
                <a:latin typeface="Arial" charset="0"/>
                <a:ea typeface="ＭＳ Ｐゴシック" charset="0"/>
                <a:cs typeface="ＭＳ Ｐゴシック" charset="0"/>
              </a:rPr>
              <a:t>(4)</a:t>
            </a:r>
          </a:p>
        </p:txBody>
      </p:sp>
      <p:sp>
        <p:nvSpPr>
          <p:cNvPr id="124931" name="Rectangle 5"/>
          <p:cNvSpPr>
            <a:spLocks noChangeArrowheads="1"/>
          </p:cNvSpPr>
          <p:nvPr/>
        </p:nvSpPr>
        <p:spPr bwMode="auto">
          <a:xfrm>
            <a:off x="2246313" y="3279130"/>
            <a:ext cx="1757362" cy="461665"/>
          </a:xfrm>
          <a:prstGeom prst="rect">
            <a:avLst/>
          </a:prstGeom>
          <a:solidFill>
            <a:srgbClr val="C0C0C0"/>
          </a:solidFill>
          <a:ln w="38100" cmpd="dbl">
            <a:solidFill>
              <a:schemeClr val="tx1"/>
            </a:solidFill>
            <a:miter lim="800000"/>
            <a:headEnd type="none" w="sm" len="sm"/>
            <a:tailEnd type="none" w="sm" len="sm"/>
          </a:ln>
        </p:spPr>
        <p:txBody>
          <a:bodyPr anchor="ctr">
            <a:spAutoFit/>
          </a:bodyPr>
          <a:lstStyle/>
          <a:p>
            <a:r>
              <a:rPr lang="en-US" b="1">
                <a:solidFill>
                  <a:srgbClr val="586064"/>
                </a:solidFill>
              </a:rPr>
              <a:t>PROCAN</a:t>
            </a:r>
          </a:p>
        </p:txBody>
      </p:sp>
      <p:grpSp>
        <p:nvGrpSpPr>
          <p:cNvPr id="124932" name="Group 6"/>
          <p:cNvGrpSpPr>
            <a:grpSpLocks/>
          </p:cNvGrpSpPr>
          <p:nvPr/>
        </p:nvGrpSpPr>
        <p:grpSpPr bwMode="auto">
          <a:xfrm>
            <a:off x="7070725" y="1993900"/>
            <a:ext cx="1825625" cy="3025775"/>
            <a:chOff x="4039" y="1239"/>
            <a:chExt cx="1150" cy="2027"/>
          </a:xfrm>
        </p:grpSpPr>
        <p:sp>
          <p:nvSpPr>
            <p:cNvPr id="124947" name="Rectangle 7"/>
            <p:cNvSpPr>
              <a:spLocks noChangeArrowheads="1"/>
            </p:cNvSpPr>
            <p:nvPr/>
          </p:nvSpPr>
          <p:spPr bwMode="auto">
            <a:xfrm>
              <a:off x="4039" y="1239"/>
              <a:ext cx="1150" cy="202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r>
                <a:rPr lang="en-US" b="1">
                  <a:solidFill>
                    <a:srgbClr val="586064"/>
                  </a:solidFill>
                </a:rPr>
                <a:t>CCTM  </a:t>
              </a:r>
            </a:p>
            <a:p>
              <a:endParaRPr lang="en-US" b="1">
                <a:solidFill>
                  <a:srgbClr val="586064"/>
                </a:solidFill>
              </a:endParaRPr>
            </a:p>
            <a:p>
              <a:endParaRPr lang="en-US" b="1">
                <a:solidFill>
                  <a:srgbClr val="586064"/>
                </a:solidFill>
              </a:endParaRPr>
            </a:p>
            <a:p>
              <a:r>
                <a:rPr lang="en-US" b="1">
                  <a:solidFill>
                    <a:srgbClr val="586064"/>
                  </a:solidFill>
                </a:rPr>
                <a:t>     </a:t>
              </a:r>
            </a:p>
            <a:p>
              <a:endParaRPr lang="en-US" b="1">
                <a:solidFill>
                  <a:srgbClr val="586064"/>
                </a:solidFill>
              </a:endParaRPr>
            </a:p>
            <a:p>
              <a:endParaRPr lang="en-US" b="1">
                <a:solidFill>
                  <a:srgbClr val="586064"/>
                </a:solidFill>
              </a:endParaRPr>
            </a:p>
            <a:p>
              <a:endParaRPr lang="en-US" b="1">
                <a:solidFill>
                  <a:srgbClr val="586064"/>
                </a:solidFill>
              </a:endParaRPr>
            </a:p>
            <a:p>
              <a:endParaRPr lang="en-US" b="1">
                <a:solidFill>
                  <a:srgbClr val="586064"/>
                </a:solidFill>
              </a:endParaRPr>
            </a:p>
          </p:txBody>
        </p:sp>
        <p:sp>
          <p:nvSpPr>
            <p:cNvPr id="124948" name="Rectangle 8"/>
            <p:cNvSpPr>
              <a:spLocks noChangeArrowheads="1"/>
            </p:cNvSpPr>
            <p:nvPr/>
          </p:nvSpPr>
          <p:spPr bwMode="auto">
            <a:xfrm>
              <a:off x="4289" y="1822"/>
              <a:ext cx="665" cy="8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b="1">
                <a:solidFill>
                  <a:srgbClr val="586064"/>
                </a:solidFill>
              </a:endParaRPr>
            </a:p>
            <a:p>
              <a:r>
                <a:rPr lang="en-US" b="1">
                  <a:solidFill>
                    <a:srgbClr val="586064"/>
                  </a:solidFill>
                </a:rPr>
                <a:t>PA</a:t>
              </a:r>
            </a:p>
            <a:p>
              <a:endParaRPr lang="en-US" b="1">
                <a:solidFill>
                  <a:srgbClr val="586064"/>
                </a:solidFill>
              </a:endParaRPr>
            </a:p>
          </p:txBody>
        </p:sp>
      </p:grpSp>
      <p:grpSp>
        <p:nvGrpSpPr>
          <p:cNvPr id="124933" name="Group 29"/>
          <p:cNvGrpSpPr>
            <a:grpSpLocks/>
          </p:cNvGrpSpPr>
          <p:nvPr/>
        </p:nvGrpSpPr>
        <p:grpSpPr bwMode="auto">
          <a:xfrm>
            <a:off x="4471988" y="2055813"/>
            <a:ext cx="1404937" cy="2905125"/>
            <a:chOff x="2622" y="1295"/>
            <a:chExt cx="885" cy="1830"/>
          </a:xfrm>
        </p:grpSpPr>
        <p:sp>
          <p:nvSpPr>
            <p:cNvPr id="124944" name="AutoShape 17"/>
            <p:cNvSpPr>
              <a:spLocks noChangeArrowheads="1"/>
            </p:cNvSpPr>
            <p:nvPr/>
          </p:nvSpPr>
          <p:spPr bwMode="auto">
            <a:xfrm>
              <a:off x="2622" y="1295"/>
              <a:ext cx="885" cy="578"/>
            </a:xfrm>
            <a:prstGeom prst="plus">
              <a:avLst>
                <a:gd name="adj" fmla="val 25000"/>
              </a:avLst>
            </a:prstGeom>
            <a:noFill/>
            <a:ln w="19050">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a:solidFill>
                    <a:srgbClr val="586064"/>
                  </a:solidFill>
                </a:rPr>
                <a:t>PA_CMN</a:t>
              </a:r>
            </a:p>
          </p:txBody>
        </p:sp>
        <p:sp>
          <p:nvSpPr>
            <p:cNvPr id="124945" name="AutoShape 18"/>
            <p:cNvSpPr>
              <a:spLocks noChangeArrowheads="1"/>
            </p:cNvSpPr>
            <p:nvPr/>
          </p:nvSpPr>
          <p:spPr bwMode="auto">
            <a:xfrm>
              <a:off x="2641" y="1921"/>
              <a:ext cx="811" cy="578"/>
            </a:xfrm>
            <a:prstGeom prst="plus">
              <a:avLst>
                <a:gd name="adj" fmla="val 25000"/>
              </a:avLst>
            </a:prstGeom>
            <a:noFill/>
            <a:ln w="19050">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a:solidFill>
                    <a:srgbClr val="586064"/>
                  </a:solidFill>
                </a:rPr>
                <a:t>PA_CTL </a:t>
              </a:r>
            </a:p>
          </p:txBody>
        </p:sp>
        <p:sp>
          <p:nvSpPr>
            <p:cNvPr id="124946" name="AutoShape 19"/>
            <p:cNvSpPr>
              <a:spLocks noChangeArrowheads="1"/>
            </p:cNvSpPr>
            <p:nvPr/>
          </p:nvSpPr>
          <p:spPr bwMode="auto">
            <a:xfrm>
              <a:off x="2675" y="2547"/>
              <a:ext cx="820" cy="578"/>
            </a:xfrm>
            <a:prstGeom prst="plus">
              <a:avLst>
                <a:gd name="adj" fmla="val 25000"/>
              </a:avLst>
            </a:prstGeom>
            <a:noFill/>
            <a:ln w="19050">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a:solidFill>
                    <a:srgbClr val="586064"/>
                  </a:solidFill>
                </a:rPr>
                <a:t>PA_DAT</a:t>
              </a:r>
            </a:p>
          </p:txBody>
        </p:sp>
      </p:grpSp>
      <p:cxnSp>
        <p:nvCxnSpPr>
          <p:cNvPr id="124934" name="AutoShape 20"/>
          <p:cNvCxnSpPr>
            <a:cxnSpLocks noChangeShapeType="1"/>
            <a:stCxn id="124931" idx="3"/>
            <a:endCxn id="124944" idx="1"/>
          </p:cNvCxnSpPr>
          <p:nvPr/>
        </p:nvCxnSpPr>
        <p:spPr bwMode="auto">
          <a:xfrm flipV="1">
            <a:off x="4003675" y="2514601"/>
            <a:ext cx="468313" cy="995362"/>
          </a:xfrm>
          <a:prstGeom prst="straightConnector1">
            <a:avLst/>
          </a:prstGeom>
          <a:noFill/>
          <a:ln w="19050">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124935" name="AutoShape 21"/>
          <p:cNvCxnSpPr>
            <a:cxnSpLocks noChangeShapeType="1"/>
            <a:stCxn id="124931" idx="3"/>
            <a:endCxn id="124945" idx="1"/>
          </p:cNvCxnSpPr>
          <p:nvPr/>
        </p:nvCxnSpPr>
        <p:spPr bwMode="auto">
          <a:xfrm flipV="1">
            <a:off x="4003675" y="3508376"/>
            <a:ext cx="498475" cy="1587"/>
          </a:xfrm>
          <a:prstGeom prst="straightConnector1">
            <a:avLst/>
          </a:prstGeom>
          <a:noFill/>
          <a:ln w="19050">
            <a:solidFill>
              <a:srgbClr val="6076B4"/>
            </a:solidFill>
            <a:round/>
            <a:headEnd type="none" w="sm" len="sm"/>
            <a:tailEnd type="triangle" w="med" len="med"/>
          </a:ln>
          <a:extLst>
            <a:ext uri="{909E8E84-426E-40dd-AFC4-6F175D3DCCD1}">
              <a14:hiddenFill xmlns:a14="http://schemas.microsoft.com/office/drawing/2010/main">
                <a:noFill/>
              </a14:hiddenFill>
            </a:ext>
          </a:extLst>
        </p:spPr>
      </p:cxnSp>
      <p:cxnSp>
        <p:nvCxnSpPr>
          <p:cNvPr id="124936" name="AutoShape 22"/>
          <p:cNvCxnSpPr>
            <a:cxnSpLocks noChangeShapeType="1"/>
            <a:stCxn id="124931" idx="3"/>
            <a:endCxn id="124946" idx="1"/>
          </p:cNvCxnSpPr>
          <p:nvPr/>
        </p:nvCxnSpPr>
        <p:spPr bwMode="auto">
          <a:xfrm>
            <a:off x="4003675" y="3509963"/>
            <a:ext cx="552450" cy="992188"/>
          </a:xfrm>
          <a:prstGeom prst="straightConnector1">
            <a:avLst/>
          </a:prstGeom>
          <a:noFill/>
          <a:ln w="19050">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124937" name="AutoShape 23"/>
          <p:cNvCxnSpPr>
            <a:cxnSpLocks noChangeShapeType="1"/>
            <a:stCxn id="124944" idx="3"/>
            <a:endCxn id="124947" idx="1"/>
          </p:cNvCxnSpPr>
          <p:nvPr/>
        </p:nvCxnSpPr>
        <p:spPr bwMode="auto">
          <a:xfrm>
            <a:off x="5876925" y="2514601"/>
            <a:ext cx="1193800" cy="992187"/>
          </a:xfrm>
          <a:prstGeom prst="bentConnector3">
            <a:avLst>
              <a:gd name="adj1" fmla="val 50000"/>
            </a:avLst>
          </a:prstGeom>
          <a:noFill/>
          <a:ln w="19050">
            <a:solidFill>
              <a:srgbClr val="6076B4"/>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124938" name="AutoShape 24"/>
          <p:cNvCxnSpPr>
            <a:cxnSpLocks noChangeShapeType="1"/>
            <a:stCxn id="124946" idx="3"/>
            <a:endCxn id="124947" idx="1"/>
          </p:cNvCxnSpPr>
          <p:nvPr/>
        </p:nvCxnSpPr>
        <p:spPr bwMode="auto">
          <a:xfrm flipV="1">
            <a:off x="5857875" y="3506788"/>
            <a:ext cx="1212850" cy="995363"/>
          </a:xfrm>
          <a:prstGeom prst="bentConnector3">
            <a:avLst>
              <a:gd name="adj1" fmla="val 50000"/>
            </a:avLst>
          </a:prstGeom>
          <a:noFill/>
          <a:ln w="19050">
            <a:solidFill>
              <a:srgbClr val="6076B4"/>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124939" name="AutoShape 25"/>
          <p:cNvCxnSpPr>
            <a:cxnSpLocks noChangeShapeType="1"/>
            <a:stCxn id="124945" idx="3"/>
            <a:endCxn id="124947" idx="1"/>
          </p:cNvCxnSpPr>
          <p:nvPr/>
        </p:nvCxnSpPr>
        <p:spPr bwMode="auto">
          <a:xfrm flipV="1">
            <a:off x="5789612" y="3506788"/>
            <a:ext cx="1281113" cy="1588"/>
          </a:xfrm>
          <a:prstGeom prst="straightConnector1">
            <a:avLst/>
          </a:prstGeom>
          <a:noFill/>
          <a:ln w="19050">
            <a:solidFill>
              <a:srgbClr val="6076B4"/>
            </a:solidFill>
            <a:round/>
            <a:headEnd type="none" w="sm" len="sm"/>
            <a:tailEnd type="triangle" w="med" len="med"/>
          </a:ln>
          <a:extLst>
            <a:ext uri="{909E8E84-426E-40dd-AFC4-6F175D3DCCD1}">
              <a14:hiddenFill xmlns:a14="http://schemas.microsoft.com/office/drawing/2010/main">
                <a:noFill/>
              </a14:hiddenFill>
            </a:ext>
          </a:extLst>
        </p:spPr>
      </p:cxnSp>
      <p:sp>
        <p:nvSpPr>
          <p:cNvPr id="124940" name="Text Box 27"/>
          <p:cNvSpPr txBox="1">
            <a:spLocks noChangeArrowheads="1"/>
          </p:cNvSpPr>
          <p:nvPr/>
        </p:nvSpPr>
        <p:spPr bwMode="auto">
          <a:xfrm>
            <a:off x="4278313" y="513715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t>Include Files</a:t>
            </a:r>
          </a:p>
        </p:txBody>
      </p:sp>
      <p:sp>
        <p:nvSpPr>
          <p:cNvPr id="124941" name="AutoShape 28"/>
          <p:cNvSpPr>
            <a:spLocks noChangeArrowheads="1"/>
          </p:cNvSpPr>
          <p:nvPr/>
        </p:nvSpPr>
        <p:spPr bwMode="auto">
          <a:xfrm>
            <a:off x="419100" y="3060948"/>
            <a:ext cx="945391" cy="917079"/>
          </a:xfrm>
          <a:prstGeom prst="plus">
            <a:avLst>
              <a:gd name="adj" fmla="val 25000"/>
            </a:avLst>
          </a:prstGeom>
          <a:noFill/>
          <a:ln w="19050">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dirty="0" err="1">
                <a:solidFill>
                  <a:srgbClr val="586064"/>
                </a:solidFill>
              </a:rPr>
              <a:t>pa.inp</a:t>
            </a:r>
            <a:endParaRPr lang="en-US" dirty="0">
              <a:solidFill>
                <a:srgbClr val="586064"/>
              </a:solidFill>
            </a:endParaRPr>
          </a:p>
        </p:txBody>
      </p:sp>
      <p:cxnSp>
        <p:nvCxnSpPr>
          <p:cNvPr id="124942" name="AutoShape 30"/>
          <p:cNvCxnSpPr>
            <a:cxnSpLocks noChangeShapeType="1"/>
            <a:stCxn id="124941" idx="3"/>
            <a:endCxn id="124931" idx="1"/>
          </p:cNvCxnSpPr>
          <p:nvPr/>
        </p:nvCxnSpPr>
        <p:spPr bwMode="auto">
          <a:xfrm flipV="1">
            <a:off x="1364491" y="3509963"/>
            <a:ext cx="881822" cy="9525"/>
          </a:xfrm>
          <a:prstGeom prst="straightConnector1">
            <a:avLst/>
          </a:prstGeom>
          <a:noFill/>
          <a:ln w="19050">
            <a:solidFill>
              <a:srgbClr val="6076B4"/>
            </a:solidFill>
            <a:round/>
            <a:headEnd type="none" w="sm" len="sm"/>
            <a:tailEnd type="triangle" w="med" len="med"/>
          </a:ln>
          <a:extLst>
            <a:ext uri="{909E8E84-426E-40dd-AFC4-6F175D3DCCD1}">
              <a14:hiddenFill xmlns:a14="http://schemas.microsoft.com/office/drawing/2010/main">
                <a:noFill/>
              </a14:hiddenFill>
            </a:ext>
          </a:extLst>
        </p:spPr>
      </p:cxnSp>
      <p:sp>
        <p:nvSpPr>
          <p:cNvPr id="124943" name="Text Box 31"/>
          <p:cNvSpPr txBox="1">
            <a:spLocks noChangeArrowheads="1"/>
          </p:cNvSpPr>
          <p:nvPr/>
        </p:nvSpPr>
        <p:spPr bwMode="auto">
          <a:xfrm>
            <a:off x="0" y="4979988"/>
            <a:ext cx="2305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t>Configuration File</a:t>
            </a:r>
          </a:p>
        </p:txBody>
      </p:sp>
    </p:spTree>
    <p:extLst>
      <p:ext uri="{BB962C8B-B14F-4D97-AF65-F5344CB8AC3E}">
        <p14:creationId xmlns:p14="http://schemas.microsoft.com/office/powerpoint/2010/main" val="9655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6"/>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E171D85-4778-4A43-8D85-D04756468147}" type="slidenum">
              <a:rPr lang="en-US" sz="1400"/>
              <a:pPr/>
              <a:t>7</a:t>
            </a:fld>
            <a:endParaRPr lang="en-US" sz="1400"/>
          </a:p>
        </p:txBody>
      </p:sp>
      <p:pic>
        <p:nvPicPr>
          <p:cNvPr id="221186" name="Picture 2" descr="airpoll_dia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21187" name="Picture 3" descr="srmppdfo[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66900" y="3611563"/>
            <a:ext cx="247650" cy="350837"/>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28" name="Picture 4" descr="j01496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304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j01496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396240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0" name="Text Box 6"/>
          <p:cNvSpPr txBox="1">
            <a:spLocks noChangeArrowheads="1"/>
          </p:cNvSpPr>
          <p:nvPr/>
        </p:nvSpPr>
        <p:spPr bwMode="auto">
          <a:xfrm>
            <a:off x="6553200" y="19050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600" b="1">
                <a:solidFill>
                  <a:srgbClr val="777777"/>
                </a:solidFill>
                <a:latin typeface="Arial" charset="0"/>
                <a:cs typeface="Arial" charset="0"/>
              </a:rPr>
              <a:t>Advection</a:t>
            </a:r>
            <a:r>
              <a:rPr lang="en-US" sz="1600" b="1">
                <a:solidFill>
                  <a:schemeClr val="bg2"/>
                </a:solidFill>
                <a:latin typeface="Arial" charset="0"/>
                <a:cs typeface="Arial" charset="0"/>
              </a:rPr>
              <a:t>:  </a:t>
            </a:r>
            <a:r>
              <a:rPr lang="en-US" sz="1600" b="1">
                <a:solidFill>
                  <a:srgbClr val="FF3300"/>
                </a:solidFill>
                <a:latin typeface="Arial" charset="0"/>
                <a:cs typeface="Arial" charset="0"/>
              </a:rPr>
              <a:t>-    </a:t>
            </a:r>
            <a:r>
              <a:rPr lang="en-US" sz="1800">
                <a:solidFill>
                  <a:srgbClr val="FF3300"/>
                </a:solidFill>
                <a:latin typeface="Arial" charset="0"/>
                <a:cs typeface="Arial" charset="0"/>
              </a:rPr>
              <a:t>∙ (</a:t>
            </a:r>
            <a:r>
              <a:rPr lang="en-US" sz="1800" i="1">
                <a:solidFill>
                  <a:srgbClr val="FF3300"/>
                </a:solidFill>
                <a:latin typeface="Arial" charset="0"/>
                <a:cs typeface="Arial" charset="0"/>
              </a:rPr>
              <a:t>v</a:t>
            </a:r>
            <a:r>
              <a:rPr lang="en-US" sz="1800">
                <a:solidFill>
                  <a:srgbClr val="FF3300"/>
                </a:solidFill>
                <a:latin typeface="Arial" charset="0"/>
                <a:cs typeface="Arial" charset="0"/>
              </a:rPr>
              <a:t>C</a:t>
            </a:r>
            <a:r>
              <a:rPr lang="en-US" sz="1800">
                <a:solidFill>
                  <a:schemeClr val="bg2"/>
                </a:solidFill>
                <a:latin typeface="Arial" charset="0"/>
                <a:cs typeface="Arial" charset="0"/>
              </a:rPr>
              <a:t>)</a:t>
            </a:r>
            <a:r>
              <a:rPr lang="en-US" sz="1800">
                <a:latin typeface="Arial" charset="0"/>
                <a:cs typeface="Arial" charset="0"/>
              </a:rPr>
              <a:t> </a:t>
            </a:r>
            <a:endParaRPr lang="en-US" sz="1600" b="1">
              <a:solidFill>
                <a:srgbClr val="777777"/>
              </a:solidFill>
              <a:latin typeface="Arial" charset="0"/>
              <a:cs typeface="Arial" charset="0"/>
            </a:endParaRPr>
          </a:p>
        </p:txBody>
      </p:sp>
      <p:sp>
        <p:nvSpPr>
          <p:cNvPr id="221191" name="Text Box 7"/>
          <p:cNvSpPr txBox="1">
            <a:spLocks noChangeArrowheads="1"/>
          </p:cNvSpPr>
          <p:nvPr/>
        </p:nvSpPr>
        <p:spPr bwMode="auto">
          <a:xfrm>
            <a:off x="304800" y="22860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600" b="1">
                <a:solidFill>
                  <a:srgbClr val="777777"/>
                </a:solidFill>
                <a:latin typeface="Arial" charset="0"/>
                <a:cs typeface="Arial" charset="0"/>
              </a:rPr>
              <a:t>Boundary Conditions</a:t>
            </a:r>
          </a:p>
        </p:txBody>
      </p:sp>
      <p:sp>
        <p:nvSpPr>
          <p:cNvPr id="221192" name="Rectangle 8"/>
          <p:cNvSpPr>
            <a:spLocks noChangeArrowheads="1"/>
          </p:cNvSpPr>
          <p:nvPr/>
        </p:nvSpPr>
        <p:spPr bwMode="auto">
          <a:xfrm>
            <a:off x="6096000" y="3810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1">
                <a:solidFill>
                  <a:srgbClr val="777777"/>
                </a:solidFill>
                <a:latin typeface="Arial" charset="0"/>
                <a:cs typeface="Arial" charset="0"/>
              </a:rPr>
              <a:t>Aerosol Processes:</a:t>
            </a:r>
          </a:p>
        </p:txBody>
      </p:sp>
      <p:sp>
        <p:nvSpPr>
          <p:cNvPr id="221193" name="Rectangle 9"/>
          <p:cNvSpPr>
            <a:spLocks noChangeArrowheads="1"/>
          </p:cNvSpPr>
          <p:nvPr/>
        </p:nvSpPr>
        <p:spPr bwMode="auto">
          <a:xfrm>
            <a:off x="5486400" y="304800"/>
            <a:ext cx="3352800" cy="15240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1194" name="Text Box 10"/>
          <p:cNvSpPr txBox="1">
            <a:spLocks noChangeArrowheads="1"/>
          </p:cNvSpPr>
          <p:nvPr/>
        </p:nvSpPr>
        <p:spPr bwMode="auto">
          <a:xfrm>
            <a:off x="304800" y="2286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600" b="1">
                <a:solidFill>
                  <a:srgbClr val="777777"/>
                </a:solidFill>
                <a:latin typeface="Arial" charset="0"/>
                <a:cs typeface="Arial" charset="0"/>
              </a:rPr>
              <a:t>Gas Chemistry:</a:t>
            </a:r>
          </a:p>
        </p:txBody>
      </p:sp>
      <p:sp>
        <p:nvSpPr>
          <p:cNvPr id="221195" name="Text Box 11"/>
          <p:cNvSpPr txBox="1">
            <a:spLocks noChangeArrowheads="1"/>
          </p:cNvSpPr>
          <p:nvPr/>
        </p:nvSpPr>
        <p:spPr bwMode="auto">
          <a:xfrm>
            <a:off x="4038600" y="15240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600" b="1">
                <a:solidFill>
                  <a:srgbClr val="777777"/>
                </a:solidFill>
                <a:latin typeface="Arial" charset="0"/>
                <a:cs typeface="Arial" charset="0"/>
              </a:rPr>
              <a:t>Aqueous Chemistry:</a:t>
            </a:r>
          </a:p>
        </p:txBody>
      </p:sp>
      <p:sp>
        <p:nvSpPr>
          <p:cNvPr id="221196" name="Rectangle 12"/>
          <p:cNvSpPr>
            <a:spLocks noChangeArrowheads="1"/>
          </p:cNvSpPr>
          <p:nvPr/>
        </p:nvSpPr>
        <p:spPr bwMode="auto">
          <a:xfrm>
            <a:off x="3124200" y="152400"/>
            <a:ext cx="2133600" cy="10668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1197" name="Text Box 13"/>
          <p:cNvSpPr txBox="1">
            <a:spLocks noChangeArrowheads="1"/>
          </p:cNvSpPr>
          <p:nvPr/>
        </p:nvSpPr>
        <p:spPr bwMode="auto">
          <a:xfrm>
            <a:off x="66294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emis</a:t>
            </a:r>
          </a:p>
        </p:txBody>
      </p:sp>
      <p:sp>
        <p:nvSpPr>
          <p:cNvPr id="221198" name="Text Box 14"/>
          <p:cNvSpPr txBox="1">
            <a:spLocks noChangeArrowheads="1"/>
          </p:cNvSpPr>
          <p:nvPr/>
        </p:nvSpPr>
        <p:spPr bwMode="auto">
          <a:xfrm>
            <a:off x="5334000" y="3200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dep</a:t>
            </a:r>
          </a:p>
        </p:txBody>
      </p:sp>
      <p:sp>
        <p:nvSpPr>
          <p:cNvPr id="221199" name="Text Box 15"/>
          <p:cNvSpPr txBox="1">
            <a:spLocks noChangeArrowheads="1"/>
          </p:cNvSpPr>
          <p:nvPr/>
        </p:nvSpPr>
        <p:spPr bwMode="auto">
          <a:xfrm>
            <a:off x="533400" y="609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chem</a:t>
            </a:r>
          </a:p>
        </p:txBody>
      </p:sp>
      <p:sp>
        <p:nvSpPr>
          <p:cNvPr id="221200" name="Text Box 16"/>
          <p:cNvSpPr txBox="1">
            <a:spLocks noChangeArrowheads="1"/>
          </p:cNvSpPr>
          <p:nvPr/>
        </p:nvSpPr>
        <p:spPr bwMode="auto">
          <a:xfrm>
            <a:off x="2743200" y="4114800"/>
            <a:ext cx="1066800" cy="4572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wash</a:t>
            </a:r>
          </a:p>
        </p:txBody>
      </p:sp>
      <p:sp>
        <p:nvSpPr>
          <p:cNvPr id="221201" name="Text Box 17"/>
          <p:cNvSpPr txBox="1">
            <a:spLocks noChangeArrowheads="1"/>
          </p:cNvSpPr>
          <p:nvPr/>
        </p:nvSpPr>
        <p:spPr bwMode="auto">
          <a:xfrm>
            <a:off x="5867400" y="762000"/>
            <a:ext cx="2895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nuc </a:t>
            </a:r>
            <a:r>
              <a:rPr lang="en-US" sz="1800" i="1">
                <a:solidFill>
                  <a:srgbClr val="FF3300"/>
                </a:solidFill>
                <a:latin typeface="Arial" charset="0"/>
                <a:cs typeface="Arial" charset="0"/>
              </a:rPr>
              <a:t>+ </a:t>
            </a:r>
            <a:r>
              <a:rPr lang="en-US" i="1">
                <a:solidFill>
                  <a:srgbClr val="FF3300"/>
                </a:solidFill>
                <a:latin typeface="Arial" charset="0"/>
                <a:cs typeface="Arial" charset="0"/>
              </a:rPr>
              <a:t>R</a:t>
            </a:r>
            <a:r>
              <a:rPr lang="en-US" i="1" baseline="-25000">
                <a:solidFill>
                  <a:srgbClr val="FF3300"/>
                </a:solidFill>
                <a:latin typeface="Arial" charset="0"/>
                <a:cs typeface="Arial" charset="0"/>
              </a:rPr>
              <a:t>c/e </a:t>
            </a:r>
            <a:r>
              <a:rPr lang="en-US" i="1">
                <a:solidFill>
                  <a:srgbClr val="FF3300"/>
                </a:solidFill>
                <a:latin typeface="Arial" charset="0"/>
                <a:cs typeface="Arial" charset="0"/>
              </a:rPr>
              <a:t>+ R</a:t>
            </a:r>
            <a:r>
              <a:rPr lang="en-US" i="1" baseline="-25000">
                <a:solidFill>
                  <a:srgbClr val="FF3300"/>
                </a:solidFill>
                <a:latin typeface="Arial" charset="0"/>
                <a:cs typeface="Arial" charset="0"/>
              </a:rPr>
              <a:t>dp/s</a:t>
            </a:r>
            <a:r>
              <a:rPr lang="en-US" i="1">
                <a:solidFill>
                  <a:srgbClr val="FF3300"/>
                </a:solidFill>
                <a:latin typeface="Arial" charset="0"/>
                <a:cs typeface="Arial" charset="0"/>
              </a:rPr>
              <a:t>  + R</a:t>
            </a:r>
            <a:r>
              <a:rPr lang="en-US" i="1" baseline="-25000">
                <a:solidFill>
                  <a:srgbClr val="FF3300"/>
                </a:solidFill>
                <a:latin typeface="Arial" charset="0"/>
                <a:cs typeface="Arial" charset="0"/>
              </a:rPr>
              <a:t>ds/e </a:t>
            </a:r>
            <a:r>
              <a:rPr lang="en-US" i="1">
                <a:solidFill>
                  <a:srgbClr val="FF3300"/>
                </a:solidFill>
                <a:latin typeface="Arial" charset="0"/>
                <a:cs typeface="Arial" charset="0"/>
              </a:rPr>
              <a:t>+ R</a:t>
            </a:r>
            <a:r>
              <a:rPr lang="en-US" i="1" baseline="-25000">
                <a:solidFill>
                  <a:srgbClr val="FF3300"/>
                </a:solidFill>
                <a:latin typeface="Arial" charset="0"/>
                <a:cs typeface="Arial" charset="0"/>
              </a:rPr>
              <a:t>hr</a:t>
            </a:r>
          </a:p>
          <a:p>
            <a:pPr eaLnBrk="1" hangingPunct="1">
              <a:spcBef>
                <a:spcPct val="50000"/>
              </a:spcBef>
              <a:defRPr/>
            </a:pPr>
            <a:endParaRPr lang="en-US" i="1" baseline="-25000">
              <a:solidFill>
                <a:schemeClr val="bg2"/>
              </a:solidFill>
              <a:latin typeface="Arial" charset="0"/>
              <a:cs typeface="Arial" charset="0"/>
            </a:endParaRPr>
          </a:p>
        </p:txBody>
      </p:sp>
      <p:sp>
        <p:nvSpPr>
          <p:cNvPr id="221202" name="Rectangle 18"/>
          <p:cNvSpPr>
            <a:spLocks noChangeArrowheads="1"/>
          </p:cNvSpPr>
          <p:nvPr/>
        </p:nvSpPr>
        <p:spPr bwMode="auto">
          <a:xfrm>
            <a:off x="3352800" y="688975"/>
            <a:ext cx="58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i="1">
                <a:solidFill>
                  <a:srgbClr val="FF3300"/>
                </a:solidFill>
                <a:latin typeface="Arial" charset="0"/>
                <a:cs typeface="Arial" charset="0"/>
              </a:rPr>
              <a:t>R</a:t>
            </a:r>
            <a:r>
              <a:rPr lang="en-US" i="1" baseline="-25000">
                <a:solidFill>
                  <a:srgbClr val="FF3300"/>
                </a:solidFill>
                <a:latin typeface="Arial" charset="0"/>
                <a:cs typeface="Arial" charset="0"/>
              </a:rPr>
              <a:t>hr</a:t>
            </a:r>
          </a:p>
        </p:txBody>
      </p:sp>
      <p:sp>
        <p:nvSpPr>
          <p:cNvPr id="221203" name="AutoShape 19"/>
          <p:cNvSpPr>
            <a:spLocks noChangeArrowheads="1"/>
          </p:cNvSpPr>
          <p:nvPr/>
        </p:nvSpPr>
        <p:spPr bwMode="auto">
          <a:xfrm rot="10800000">
            <a:off x="7848600" y="1981200"/>
            <a:ext cx="228600" cy="228600"/>
          </a:xfrm>
          <a:prstGeom prst="triangle">
            <a:avLst>
              <a:gd name="adj" fmla="val 50000"/>
            </a:avLst>
          </a:prstGeom>
          <a:noFill/>
          <a:ln w="158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1204" name="Rectangle 20"/>
          <p:cNvSpPr>
            <a:spLocks noChangeArrowheads="1"/>
          </p:cNvSpPr>
          <p:nvPr/>
        </p:nvSpPr>
        <p:spPr bwMode="auto">
          <a:xfrm>
            <a:off x="304800" y="228600"/>
            <a:ext cx="1905000" cy="10668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1205" name="Text Box 21"/>
          <p:cNvSpPr txBox="1">
            <a:spLocks noChangeArrowheads="1"/>
          </p:cNvSpPr>
          <p:nvPr/>
        </p:nvSpPr>
        <p:spPr bwMode="auto">
          <a:xfrm>
            <a:off x="304800" y="15240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600" b="1">
                <a:solidFill>
                  <a:srgbClr val="777777"/>
                </a:solidFill>
                <a:latin typeface="Arial" charset="0"/>
                <a:cs typeface="Arial" charset="0"/>
              </a:rPr>
              <a:t>Diffusion</a:t>
            </a:r>
            <a:r>
              <a:rPr lang="en-US" sz="1600" b="1">
                <a:solidFill>
                  <a:schemeClr val="bg2"/>
                </a:solidFill>
                <a:latin typeface="Arial" charset="0"/>
                <a:cs typeface="Arial" charset="0"/>
              </a:rPr>
              <a:t>: </a:t>
            </a:r>
            <a:r>
              <a:rPr lang="en-US" sz="1800">
                <a:solidFill>
                  <a:srgbClr val="FF3300"/>
                </a:solidFill>
                <a:latin typeface="Arial" charset="0"/>
                <a:cs typeface="Arial" charset="0"/>
              </a:rPr>
              <a:t>D     </a:t>
            </a:r>
            <a:r>
              <a:rPr lang="en-US" sz="1800" baseline="30000">
                <a:solidFill>
                  <a:srgbClr val="FF3300"/>
                </a:solidFill>
                <a:latin typeface="Arial" charset="0"/>
                <a:cs typeface="Arial" charset="0"/>
              </a:rPr>
              <a:t>2</a:t>
            </a:r>
            <a:r>
              <a:rPr lang="en-US" sz="1800">
                <a:solidFill>
                  <a:srgbClr val="FF3300"/>
                </a:solidFill>
                <a:latin typeface="Arial" charset="0"/>
                <a:cs typeface="Arial" charset="0"/>
              </a:rPr>
              <a:t> C</a:t>
            </a:r>
            <a:r>
              <a:rPr lang="en-US" sz="1600" b="1">
                <a:solidFill>
                  <a:schemeClr val="bg2"/>
                </a:solidFill>
                <a:latin typeface="Arial" charset="0"/>
                <a:cs typeface="Arial" charset="0"/>
              </a:rPr>
              <a:t> </a:t>
            </a:r>
            <a:r>
              <a:rPr lang="en-US" sz="1800">
                <a:latin typeface="Arial" charset="0"/>
                <a:cs typeface="Arial" charset="0"/>
              </a:rPr>
              <a:t> </a:t>
            </a:r>
          </a:p>
        </p:txBody>
      </p:sp>
      <p:sp>
        <p:nvSpPr>
          <p:cNvPr id="221206" name="AutoShape 22"/>
          <p:cNvSpPr>
            <a:spLocks noChangeArrowheads="1"/>
          </p:cNvSpPr>
          <p:nvPr/>
        </p:nvSpPr>
        <p:spPr bwMode="auto">
          <a:xfrm rot="10800000">
            <a:off x="1600200" y="1600200"/>
            <a:ext cx="228600" cy="228600"/>
          </a:xfrm>
          <a:prstGeom prst="triangle">
            <a:avLst>
              <a:gd name="adj" fmla="val 50000"/>
            </a:avLst>
          </a:prstGeom>
          <a:noFill/>
          <a:ln w="158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1207" name="Text Box 23"/>
          <p:cNvSpPr txBox="1">
            <a:spLocks noChangeArrowheads="1"/>
          </p:cNvSpPr>
          <p:nvPr/>
        </p:nvSpPr>
        <p:spPr bwMode="auto">
          <a:xfrm>
            <a:off x="0" y="4931307"/>
            <a:ext cx="60960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sz="1800" dirty="0">
                <a:latin typeface="Arial" charset="0"/>
                <a:cs typeface="Arial" charset="0"/>
              </a:rPr>
              <a:t>R = Rate</a:t>
            </a:r>
          </a:p>
          <a:p>
            <a:pPr eaLnBrk="1" hangingPunct="1">
              <a:spcBef>
                <a:spcPct val="50000"/>
              </a:spcBef>
              <a:defRPr/>
            </a:pPr>
            <a:r>
              <a:rPr lang="en-US" sz="1800" dirty="0" err="1">
                <a:latin typeface="Arial" charset="0"/>
                <a:cs typeface="Arial" charset="0"/>
              </a:rPr>
              <a:t>chem</a:t>
            </a:r>
            <a:r>
              <a:rPr lang="en-US" sz="1800" dirty="0">
                <a:latin typeface="Arial" charset="0"/>
                <a:cs typeface="Arial" charset="0"/>
              </a:rPr>
              <a:t>=chemical production/</a:t>
            </a:r>
            <a:r>
              <a:rPr lang="en-US" sz="1800" dirty="0" smtClean="0">
                <a:latin typeface="Arial" charset="0"/>
                <a:cs typeface="Arial" charset="0"/>
              </a:rPr>
              <a:t>loss, </a:t>
            </a:r>
            <a:r>
              <a:rPr lang="en-US" sz="1800" dirty="0" err="1">
                <a:latin typeface="Arial" charset="0"/>
                <a:cs typeface="Arial" charset="0"/>
              </a:rPr>
              <a:t>hr</a:t>
            </a:r>
            <a:r>
              <a:rPr lang="en-US" sz="1800" dirty="0">
                <a:latin typeface="Arial" charset="0"/>
                <a:cs typeface="Arial" charset="0"/>
              </a:rPr>
              <a:t>=heterogeneous </a:t>
            </a:r>
            <a:r>
              <a:rPr lang="en-US" sz="1800" dirty="0" smtClean="0">
                <a:latin typeface="Arial" charset="0"/>
                <a:cs typeface="Arial" charset="0"/>
              </a:rPr>
              <a:t>reactions, </a:t>
            </a:r>
            <a:r>
              <a:rPr lang="en-US" sz="1800" dirty="0" err="1" smtClean="0">
                <a:latin typeface="Arial" charset="0"/>
                <a:cs typeface="Arial" charset="0"/>
              </a:rPr>
              <a:t>nuc</a:t>
            </a:r>
            <a:r>
              <a:rPr lang="en-US" sz="1800" dirty="0">
                <a:latin typeface="Arial" charset="0"/>
                <a:cs typeface="Arial" charset="0"/>
              </a:rPr>
              <a:t>=</a:t>
            </a:r>
            <a:r>
              <a:rPr lang="en-US" sz="1800" dirty="0" smtClean="0">
                <a:latin typeface="Arial" charset="0"/>
                <a:cs typeface="Arial" charset="0"/>
              </a:rPr>
              <a:t>nucleation, c</a:t>
            </a:r>
            <a:r>
              <a:rPr lang="en-US" sz="1800" dirty="0">
                <a:latin typeface="Arial" charset="0"/>
                <a:cs typeface="Arial" charset="0"/>
              </a:rPr>
              <a:t>/</a:t>
            </a:r>
            <a:r>
              <a:rPr lang="en-US" sz="1800" dirty="0" err="1">
                <a:latin typeface="Arial" charset="0"/>
                <a:cs typeface="Arial" charset="0"/>
              </a:rPr>
              <a:t>ev</a:t>
            </a:r>
            <a:r>
              <a:rPr lang="en-US" sz="1800" dirty="0">
                <a:latin typeface="Arial" charset="0"/>
                <a:cs typeface="Arial" charset="0"/>
              </a:rPr>
              <a:t>=condensation/</a:t>
            </a:r>
            <a:r>
              <a:rPr lang="en-US" sz="1800" dirty="0" smtClean="0">
                <a:latin typeface="Arial" charset="0"/>
                <a:cs typeface="Arial" charset="0"/>
              </a:rPr>
              <a:t>evaporation, </a:t>
            </a:r>
            <a:r>
              <a:rPr lang="en-US" sz="1800" dirty="0" err="1">
                <a:latin typeface="Arial" charset="0"/>
                <a:cs typeface="Arial" charset="0"/>
              </a:rPr>
              <a:t>dp</a:t>
            </a:r>
            <a:r>
              <a:rPr lang="en-US" sz="1800" dirty="0">
                <a:latin typeface="Arial" charset="0"/>
                <a:cs typeface="Arial" charset="0"/>
              </a:rPr>
              <a:t>/s=depositional growth/</a:t>
            </a:r>
            <a:r>
              <a:rPr lang="en-US" sz="1800" dirty="0" smtClean="0">
                <a:latin typeface="Arial" charset="0"/>
                <a:cs typeface="Arial" charset="0"/>
              </a:rPr>
              <a:t>sublimation,        </a:t>
            </a:r>
            <a:r>
              <a:rPr lang="en-US" sz="1800" dirty="0">
                <a:latin typeface="Arial" charset="0"/>
                <a:cs typeface="Arial" charset="0"/>
              </a:rPr>
              <a:t>ds/e=dissolution/</a:t>
            </a:r>
            <a:r>
              <a:rPr lang="en-US" sz="1800" dirty="0" smtClean="0">
                <a:latin typeface="Arial" charset="0"/>
                <a:cs typeface="Arial" charset="0"/>
              </a:rPr>
              <a:t>evaporation, </a:t>
            </a:r>
            <a:r>
              <a:rPr lang="en-US" sz="1800" dirty="0">
                <a:latin typeface="Arial" charset="0"/>
                <a:cs typeface="Arial" charset="0"/>
              </a:rPr>
              <a:t>wash=</a:t>
            </a:r>
            <a:r>
              <a:rPr lang="en-US" sz="1800" dirty="0" smtClean="0">
                <a:latin typeface="Arial" charset="0"/>
                <a:cs typeface="Arial" charset="0"/>
              </a:rPr>
              <a:t>washout, </a:t>
            </a:r>
            <a:r>
              <a:rPr lang="en-US" sz="1800" dirty="0" err="1">
                <a:latin typeface="Arial" charset="0"/>
                <a:cs typeface="Arial" charset="0"/>
              </a:rPr>
              <a:t>dep</a:t>
            </a:r>
            <a:r>
              <a:rPr lang="en-US" sz="1800" dirty="0">
                <a:latin typeface="Arial" charset="0"/>
                <a:cs typeface="Arial" charset="0"/>
              </a:rPr>
              <a:t>=</a:t>
            </a:r>
            <a:r>
              <a:rPr lang="en-US" sz="1800" dirty="0" smtClean="0">
                <a:latin typeface="Arial" charset="0"/>
                <a:cs typeface="Arial" charset="0"/>
              </a:rPr>
              <a:t>deposition, </a:t>
            </a:r>
            <a:r>
              <a:rPr lang="en-US" sz="1800" dirty="0" err="1">
                <a:latin typeface="Arial" charset="0"/>
                <a:cs typeface="Arial" charset="0"/>
              </a:rPr>
              <a:t>emis</a:t>
            </a:r>
            <a:r>
              <a:rPr lang="en-US" sz="1800" dirty="0">
                <a:latin typeface="Arial" charset="0"/>
                <a:cs typeface="Arial" charset="0"/>
              </a:rPr>
              <a:t>=emissions </a:t>
            </a:r>
          </a:p>
        </p:txBody>
      </p:sp>
    </p:spTree>
    <p:extLst>
      <p:ext uri="{BB962C8B-B14F-4D97-AF65-F5344CB8AC3E}">
        <p14:creationId xmlns:p14="http://schemas.microsoft.com/office/powerpoint/2010/main" val="385163309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0FFE98A-6E18-AB4D-8919-136F07726410}" type="slidenum">
              <a:rPr lang="en-US" sz="1400"/>
              <a:pPr/>
              <a:t>70</a:t>
            </a:fld>
            <a:endParaRPr lang="en-US" sz="1400"/>
          </a:p>
        </p:txBody>
      </p:sp>
      <p:pic>
        <p:nvPicPr>
          <p:cNvPr id="126978" name="Picture 6" descr="p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658813"/>
            <a:ext cx="80518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036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52901FB-8258-C542-8FD5-E63B10059005}" type="slidenum">
              <a:rPr lang="en-US" sz="1400"/>
              <a:pPr/>
              <a:t>71</a:t>
            </a:fld>
            <a:endParaRPr lang="en-US" sz="1400"/>
          </a:p>
        </p:txBody>
      </p:sp>
      <p:sp>
        <p:nvSpPr>
          <p:cNvPr id="129026"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Process Analysis (PA)</a:t>
            </a:r>
            <a:r>
              <a:rPr lang="en-US" sz="1800">
                <a:latin typeface="Arial" charset="0"/>
                <a:ea typeface="ＭＳ Ｐゴシック" charset="0"/>
                <a:cs typeface="ＭＳ Ｐゴシック" charset="0"/>
              </a:rPr>
              <a:t>(7)</a:t>
            </a:r>
          </a:p>
        </p:txBody>
      </p:sp>
      <p:sp>
        <p:nvSpPr>
          <p:cNvPr id="129027"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IRR quantifies the mass throughput of a particular reaction within a chemical mechanism</a:t>
            </a:r>
          </a:p>
          <a:p>
            <a:r>
              <a:rPr lang="en-US">
                <a:latin typeface="Arial" charset="0"/>
                <a:ea typeface="ＭＳ Ｐゴシック" charset="0"/>
                <a:cs typeface="ＭＳ Ｐゴシック" charset="0"/>
              </a:rPr>
              <a:t>IRR can diagnose mechanistic and kinetic problems within the chemistry model</a:t>
            </a:r>
          </a:p>
          <a:p>
            <a:r>
              <a:rPr lang="en-US">
                <a:latin typeface="Arial" charset="0"/>
                <a:ea typeface="ＭＳ Ｐゴシック" charset="0"/>
                <a:cs typeface="ＭＳ Ｐゴシック" charset="0"/>
              </a:rPr>
              <a:t>IRR can reveal NO</a:t>
            </a:r>
            <a:r>
              <a:rPr lang="en-US" baseline="-25000">
                <a:latin typeface="Arial" charset="0"/>
                <a:ea typeface="ＭＳ Ｐゴシック" charset="0"/>
                <a:cs typeface="ＭＳ Ｐゴシック" charset="0"/>
              </a:rPr>
              <a:t>x</a:t>
            </a:r>
            <a:r>
              <a:rPr lang="en-US">
                <a:latin typeface="Arial" charset="0"/>
                <a:ea typeface="ＭＳ Ｐゴシック" charset="0"/>
                <a:cs typeface="ＭＳ Ｐゴシック" charset="0"/>
              </a:rPr>
              <a:t> vs. VOC sensitivity regimes</a:t>
            </a:r>
          </a:p>
          <a:p>
            <a:r>
              <a:rPr lang="en-US">
                <a:latin typeface="Arial" charset="0"/>
                <a:ea typeface="ＭＳ Ｐゴシック" charset="0"/>
                <a:cs typeface="ＭＳ Ｐゴシック" charset="0"/>
              </a:rPr>
              <a:t>IRR generally more difficult to interpret than IPR</a:t>
            </a:r>
          </a:p>
          <a:p>
            <a:pPr>
              <a:buFont typeface="Monotype Sorts" charset="0"/>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3898891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B572BF8-0F36-D549-BFB8-893ACB4388D5}" type="slidenum">
              <a:rPr lang="en-US" sz="1400"/>
              <a:pPr/>
              <a:t>72</a:t>
            </a:fld>
            <a:endParaRPr lang="en-US" sz="1400"/>
          </a:p>
        </p:txBody>
      </p:sp>
      <p:sp>
        <p:nvSpPr>
          <p:cNvPr id="131074" name="Rectangle 2"/>
          <p:cNvSpPr>
            <a:spLocks noGrp="1" noChangeArrowheads="1"/>
          </p:cNvSpPr>
          <p:nvPr>
            <p:ph type="title"/>
          </p:nvPr>
        </p:nvSpPr>
        <p:spPr>
          <a:xfrm>
            <a:off x="457200" y="457200"/>
            <a:ext cx="8229600" cy="1193800"/>
          </a:xfrm>
        </p:spPr>
        <p:txBody>
          <a:bodyPr/>
          <a:lstStyle/>
          <a:p>
            <a:r>
              <a:rPr lang="en-US" dirty="0">
                <a:latin typeface="Arial" charset="0"/>
                <a:ea typeface="ＭＳ Ｐゴシック" charset="0"/>
                <a:cs typeface="ＭＳ Ｐゴシック" charset="0"/>
              </a:rPr>
              <a:t>Model Performance Evaluation (MPE)</a:t>
            </a:r>
            <a:endParaRPr lang="en-US" sz="1800" dirty="0">
              <a:latin typeface="Arial" charset="0"/>
              <a:ea typeface="ＭＳ Ｐゴシック" charset="0"/>
              <a:cs typeface="ＭＳ Ｐゴシック" charset="0"/>
            </a:endParaRPr>
          </a:p>
        </p:txBody>
      </p:sp>
      <p:sp>
        <p:nvSpPr>
          <p:cNvPr id="131075" name="Rectangle 3"/>
          <p:cNvSpPr>
            <a:spLocks noGrp="1" noChangeArrowheads="1"/>
          </p:cNvSpPr>
          <p:nvPr>
            <p:ph type="body" idx="1"/>
          </p:nvPr>
        </p:nvSpPr>
        <p:spPr>
          <a:xfrm>
            <a:off x="517525" y="1981200"/>
            <a:ext cx="8123238" cy="4114800"/>
          </a:xfrm>
        </p:spPr>
        <p:txBody>
          <a:bodyPr/>
          <a:lstStyle/>
          <a:p>
            <a:r>
              <a:rPr lang="en-US">
                <a:latin typeface="Arial" charset="0"/>
                <a:ea typeface="ＭＳ Ｐゴシック" charset="0"/>
                <a:cs typeface="ＭＳ Ｐゴシック" charset="0"/>
              </a:rPr>
              <a:t>Question why a model is doing what it is doing</a:t>
            </a:r>
          </a:p>
          <a:p>
            <a:r>
              <a:rPr lang="en-US">
                <a:latin typeface="Arial" charset="0"/>
                <a:ea typeface="ＭＳ Ｐゴシック" charset="0"/>
                <a:cs typeface="ＭＳ Ｐゴシック" charset="0"/>
              </a:rPr>
              <a:t>What are the inherent uncertainties and how do they impact the model results</a:t>
            </a:r>
          </a:p>
          <a:p>
            <a:r>
              <a:rPr lang="en-US">
                <a:latin typeface="Arial" charset="0"/>
                <a:ea typeface="ＭＳ Ｐゴシック" charset="0"/>
                <a:cs typeface="ＭＳ Ｐゴシック" charset="0"/>
              </a:rPr>
              <a:t>Qualitative and quantitative evaluation</a:t>
            </a:r>
          </a:p>
          <a:p>
            <a:r>
              <a:rPr lang="en-US">
                <a:latin typeface="Arial" charset="0"/>
                <a:ea typeface="ＭＳ Ｐゴシック" charset="0"/>
                <a:cs typeface="ＭＳ Ｐゴシック" charset="0"/>
              </a:rPr>
              <a:t>Diagnostic versus operational evaluation</a:t>
            </a:r>
          </a:p>
          <a:p>
            <a:r>
              <a:rPr lang="en-US">
                <a:latin typeface="Arial" charset="0"/>
                <a:ea typeface="ＭＳ Ｐゴシック" charset="0"/>
                <a:cs typeface="ＭＳ Ｐゴシック" charset="0"/>
              </a:rPr>
              <a:t>Comparisons against observations</a:t>
            </a:r>
          </a:p>
          <a:p>
            <a:r>
              <a:rPr lang="en-US">
                <a:latin typeface="Arial" charset="0"/>
                <a:ea typeface="ＭＳ Ｐゴシック" charset="0"/>
                <a:cs typeface="ＭＳ Ｐゴシック" charset="0"/>
              </a:rPr>
              <a:t>Evaluate at different temporal and spatial scales</a:t>
            </a:r>
          </a:p>
          <a:p>
            <a:r>
              <a:rPr lang="en-US">
                <a:latin typeface="Arial" charset="0"/>
                <a:ea typeface="ＭＳ Ｐゴシック" charset="0"/>
                <a:cs typeface="ＭＳ Ｐゴシック" charset="0"/>
              </a:rPr>
              <a:t>Categorical model evaluation (used for Forecasting)</a:t>
            </a:r>
          </a:p>
          <a:p>
            <a:pPr lvl="1"/>
            <a:r>
              <a:rPr lang="en-US">
                <a:latin typeface="Arial" charset="0"/>
                <a:ea typeface="ＭＳ Ｐゴシック" charset="0"/>
              </a:rPr>
              <a:t>Contingency Table, False Alarm Rate, Skill Scores, CSI, etc.</a:t>
            </a:r>
          </a:p>
        </p:txBody>
      </p:sp>
    </p:spTree>
    <p:extLst>
      <p:ext uri="{BB962C8B-B14F-4D97-AF65-F5344CB8AC3E}">
        <p14:creationId xmlns:p14="http://schemas.microsoft.com/office/powerpoint/2010/main" val="53679145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A3D8012-06E0-AC4F-8A25-4384C8F7973A}" type="slidenum">
              <a:rPr lang="en-US" sz="1400"/>
              <a:pPr/>
              <a:t>73</a:t>
            </a:fld>
            <a:endParaRPr lang="en-US" sz="1400"/>
          </a:p>
        </p:txBody>
      </p:sp>
      <p:sp>
        <p:nvSpPr>
          <p:cNvPr id="13312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Quantitative vs Qualitative</a:t>
            </a:r>
            <a:endParaRPr lang="en-US" sz="1800">
              <a:latin typeface="Arial" charset="0"/>
              <a:ea typeface="ＭＳ Ｐゴシック" charset="0"/>
              <a:cs typeface="ＭＳ Ｐゴシック" charset="0"/>
            </a:endParaRPr>
          </a:p>
        </p:txBody>
      </p:sp>
      <p:sp>
        <p:nvSpPr>
          <p:cNvPr id="133123" name="Rectangle 3"/>
          <p:cNvSpPr>
            <a:spLocks noGrp="1" noChangeArrowheads="1"/>
          </p:cNvSpPr>
          <p:nvPr>
            <p:ph type="body" idx="1"/>
          </p:nvPr>
        </p:nvSpPr>
        <p:spPr>
          <a:xfrm>
            <a:off x="533400" y="1600200"/>
            <a:ext cx="8123238" cy="4114800"/>
          </a:xfrm>
        </p:spPr>
        <p:txBody>
          <a:bodyPr/>
          <a:lstStyle/>
          <a:p>
            <a:pPr>
              <a:lnSpc>
                <a:spcPct val="80000"/>
              </a:lnSpc>
            </a:pPr>
            <a:r>
              <a:rPr lang="en-US" sz="2800" dirty="0">
                <a:latin typeface="Arial" charset="0"/>
                <a:ea typeface="ＭＳ Ｐゴシック" charset="0"/>
                <a:cs typeface="ＭＳ Ｐゴシック" charset="0"/>
              </a:rPr>
              <a:t>Qualitative model evaluation targets intuitive features in results</a:t>
            </a:r>
          </a:p>
          <a:p>
            <a:pPr lvl="1">
              <a:lnSpc>
                <a:spcPct val="80000"/>
              </a:lnSpc>
            </a:pPr>
            <a:r>
              <a:rPr lang="en-US" sz="1800" dirty="0">
                <a:latin typeface="Arial" charset="0"/>
                <a:ea typeface="ＭＳ Ｐゴシック" charset="0"/>
              </a:rPr>
              <a:t>Effects of urban areas</a:t>
            </a:r>
          </a:p>
          <a:p>
            <a:pPr lvl="1">
              <a:lnSpc>
                <a:spcPct val="80000"/>
              </a:lnSpc>
            </a:pPr>
            <a:r>
              <a:rPr lang="en-US" sz="1800" dirty="0">
                <a:latin typeface="Arial" charset="0"/>
                <a:ea typeface="ＭＳ Ｐゴシック" charset="0"/>
              </a:rPr>
              <a:t>Boundary layer effects</a:t>
            </a:r>
          </a:p>
          <a:p>
            <a:pPr lvl="1">
              <a:lnSpc>
                <a:spcPct val="80000"/>
              </a:lnSpc>
            </a:pPr>
            <a:r>
              <a:rPr lang="en-US" sz="1800" dirty="0">
                <a:latin typeface="Arial" charset="0"/>
                <a:ea typeface="ＭＳ Ｐゴシック" charset="0"/>
              </a:rPr>
              <a:t>Effects of large point sources and highways</a:t>
            </a:r>
          </a:p>
          <a:p>
            <a:pPr lvl="1">
              <a:lnSpc>
                <a:spcPct val="80000"/>
              </a:lnSpc>
            </a:pPr>
            <a:r>
              <a:rPr lang="en-US" sz="1800" dirty="0">
                <a:latin typeface="Arial" charset="0"/>
                <a:ea typeface="ＭＳ Ｐゴシック" charset="0"/>
              </a:rPr>
              <a:t>Diurnal phenomena</a:t>
            </a:r>
          </a:p>
          <a:p>
            <a:pPr>
              <a:lnSpc>
                <a:spcPct val="80000"/>
              </a:lnSpc>
            </a:pPr>
            <a:r>
              <a:rPr lang="en-US" sz="2800" dirty="0">
                <a:latin typeface="Arial" charset="0"/>
                <a:ea typeface="ＭＳ Ｐゴシック" charset="0"/>
                <a:cs typeface="ＭＳ Ｐゴシック" charset="0"/>
              </a:rPr>
              <a:t>Quantitative evaluation provides statistical evidence for model performance</a:t>
            </a:r>
          </a:p>
          <a:p>
            <a:pPr lvl="1">
              <a:lnSpc>
                <a:spcPct val="80000"/>
              </a:lnSpc>
            </a:pPr>
            <a:r>
              <a:rPr lang="en-US" sz="1800" dirty="0">
                <a:latin typeface="Arial" charset="0"/>
                <a:ea typeface="ＭＳ Ｐゴシック" charset="0"/>
              </a:rPr>
              <a:t>Daily, seasonal, annual comparisons with observed data</a:t>
            </a:r>
          </a:p>
          <a:p>
            <a:pPr lvl="1">
              <a:lnSpc>
                <a:spcPct val="80000"/>
              </a:lnSpc>
            </a:pPr>
            <a:r>
              <a:rPr lang="en-US" sz="1800" dirty="0">
                <a:latin typeface="Arial" charset="0"/>
                <a:ea typeface="ＭＳ Ｐゴシック" charset="0"/>
              </a:rPr>
              <a:t>At coarse grids, compare observations with the concentrations in the model grid cell in which the monitor is located</a:t>
            </a:r>
          </a:p>
          <a:p>
            <a:pPr lvl="1">
              <a:lnSpc>
                <a:spcPct val="80000"/>
              </a:lnSpc>
            </a:pPr>
            <a:r>
              <a:rPr lang="en-US" sz="1800" dirty="0">
                <a:latin typeface="Arial" charset="0"/>
                <a:ea typeface="ＭＳ Ｐゴシック" charset="0"/>
              </a:rPr>
              <a:t>At fine grids, compare observations with the concentrations in a matrix of cells surrounding the cell in which the monitor is located</a:t>
            </a:r>
          </a:p>
        </p:txBody>
      </p:sp>
    </p:spTree>
    <p:extLst>
      <p:ext uri="{BB962C8B-B14F-4D97-AF65-F5344CB8AC3E}">
        <p14:creationId xmlns:p14="http://schemas.microsoft.com/office/powerpoint/2010/main" val="268297508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9C8FED-9F3B-4040-8806-A9A83C22548D}" type="slidenum">
              <a:rPr lang="en-US" sz="1400"/>
              <a:pPr/>
              <a:t>74</a:t>
            </a:fld>
            <a:endParaRPr lang="en-US" sz="1400"/>
          </a:p>
        </p:txBody>
      </p:sp>
      <p:sp>
        <p:nvSpPr>
          <p:cNvPr id="13517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Problems/Issues</a:t>
            </a:r>
          </a:p>
        </p:txBody>
      </p:sp>
      <p:sp>
        <p:nvSpPr>
          <p:cNvPr id="135171" name="Rectangle 3"/>
          <p:cNvSpPr>
            <a:spLocks noGrp="1" noChangeArrowheads="1"/>
          </p:cNvSpPr>
          <p:nvPr>
            <p:ph type="body" idx="1"/>
          </p:nvPr>
        </p:nvSpPr>
        <p:spPr/>
        <p:txBody>
          <a:bodyPr/>
          <a:lstStyle/>
          <a:p>
            <a:pPr marL="342900" indent="-342900">
              <a:lnSpc>
                <a:spcPct val="80000"/>
              </a:lnSpc>
            </a:pPr>
            <a:r>
              <a:rPr lang="en-US" dirty="0">
                <a:latin typeface="Arial" charset="0"/>
                <a:ea typeface="ＭＳ Ｐゴシック" charset="0"/>
                <a:cs typeface="ＭＳ Ｐゴシック" charset="0"/>
              </a:rPr>
              <a:t>Modeling scales have grown tremendously both spatially and temporally</a:t>
            </a:r>
          </a:p>
          <a:p>
            <a:pPr marL="742950" lvl="1" indent="-285750">
              <a:lnSpc>
                <a:spcPct val="80000"/>
              </a:lnSpc>
            </a:pPr>
            <a:r>
              <a:rPr lang="en-US" sz="1800" dirty="0">
                <a:latin typeface="Arial" charset="0"/>
                <a:ea typeface="ＭＳ Ｐゴシック" charset="0"/>
              </a:rPr>
              <a:t>Datasets becoming larger</a:t>
            </a:r>
          </a:p>
          <a:p>
            <a:pPr marL="742950" lvl="1" indent="-285750">
              <a:lnSpc>
                <a:spcPct val="80000"/>
              </a:lnSpc>
            </a:pPr>
            <a:r>
              <a:rPr lang="en-US" sz="1800" dirty="0">
                <a:latin typeface="Arial" charset="0"/>
                <a:ea typeface="ＭＳ Ｐゴシック" charset="0"/>
              </a:rPr>
              <a:t>Need to process and digest voluminous amount of information</a:t>
            </a:r>
          </a:p>
          <a:p>
            <a:pPr marL="342900" indent="-342900">
              <a:lnSpc>
                <a:spcPct val="80000"/>
              </a:lnSpc>
            </a:pPr>
            <a:r>
              <a:rPr lang="en-US" dirty="0">
                <a:latin typeface="Arial" charset="0"/>
                <a:ea typeface="ＭＳ Ｐゴシック" charset="0"/>
                <a:cs typeface="ＭＳ Ｐゴシック" charset="0"/>
              </a:rPr>
              <a:t>Heterogeneous nature of observational datasets</a:t>
            </a:r>
          </a:p>
          <a:p>
            <a:pPr marL="742950" lvl="1" indent="-285750">
              <a:lnSpc>
                <a:spcPct val="80000"/>
              </a:lnSpc>
            </a:pPr>
            <a:r>
              <a:rPr lang="en-US" sz="1800" dirty="0">
                <a:latin typeface="Arial" charset="0"/>
                <a:ea typeface="ＭＳ Ｐゴシック" charset="0"/>
              </a:rPr>
              <a:t>Vary by network, by quality, by format, by frequency</a:t>
            </a:r>
          </a:p>
          <a:p>
            <a:pPr marL="342900" indent="-342900">
              <a:lnSpc>
                <a:spcPct val="80000"/>
              </a:lnSpc>
            </a:pPr>
            <a:r>
              <a:rPr lang="en-US" dirty="0">
                <a:latin typeface="Arial" charset="0"/>
                <a:ea typeface="ＭＳ Ｐゴシック" charset="0"/>
                <a:cs typeface="ＭＳ Ｐゴシック" charset="0"/>
              </a:rPr>
              <a:t>Measurement or model artifacts</a:t>
            </a:r>
          </a:p>
          <a:p>
            <a:pPr marL="742950" lvl="1" indent="-285750">
              <a:lnSpc>
                <a:spcPct val="80000"/>
              </a:lnSpc>
            </a:pPr>
            <a:r>
              <a:rPr lang="en-US" sz="1800" dirty="0">
                <a:latin typeface="Arial" charset="0"/>
                <a:ea typeface="ＭＳ Ｐゴシック" charset="0"/>
              </a:rPr>
              <a:t>What is modeled is not always measured </a:t>
            </a:r>
          </a:p>
          <a:p>
            <a:pPr marL="742950" lvl="1" indent="-285750">
              <a:lnSpc>
                <a:spcPct val="80000"/>
              </a:lnSpc>
            </a:pPr>
            <a:r>
              <a:rPr lang="en-US" sz="1800" dirty="0">
                <a:latin typeface="Arial" charset="0"/>
                <a:ea typeface="ＭＳ Ｐゴシック" charset="0"/>
              </a:rPr>
              <a:t>Need adjustments before comparisons</a:t>
            </a:r>
          </a:p>
          <a:p>
            <a:pPr marL="342900" indent="-342900">
              <a:lnSpc>
                <a:spcPct val="80000"/>
              </a:lnSpc>
            </a:pPr>
            <a:r>
              <a:rPr lang="en-US" dirty="0">
                <a:latin typeface="Arial" charset="0"/>
                <a:ea typeface="ＭＳ Ｐゴシック" charset="0"/>
                <a:cs typeface="ＭＳ Ｐゴシック" charset="0"/>
              </a:rPr>
              <a:t>Problem of incommensurability</a:t>
            </a:r>
          </a:p>
          <a:p>
            <a:pPr marL="742950" lvl="1" indent="-285750">
              <a:lnSpc>
                <a:spcPct val="80000"/>
              </a:lnSpc>
            </a:pPr>
            <a:r>
              <a:rPr lang="en-US" sz="1800" dirty="0">
                <a:latin typeface="Arial" charset="0"/>
                <a:ea typeface="ＭＳ Ｐゴシック" charset="0"/>
              </a:rPr>
              <a:t>Comparing point measurement with volume average</a:t>
            </a:r>
          </a:p>
          <a:p>
            <a:pPr marL="342900" indent="-342900">
              <a:lnSpc>
                <a:spcPct val="80000"/>
              </a:lnSpc>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0329374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CC3054-CB2F-E14B-BFB1-67AC00982D91}" type="slidenum">
              <a:rPr lang="en-US" sz="1400"/>
              <a:pPr/>
              <a:t>75</a:t>
            </a:fld>
            <a:endParaRPr lang="en-US" sz="1400"/>
          </a:p>
        </p:txBody>
      </p:sp>
      <p:sp>
        <p:nvSpPr>
          <p:cNvPr id="137218"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Observational Databases</a:t>
            </a:r>
          </a:p>
        </p:txBody>
      </p:sp>
      <p:sp>
        <p:nvSpPr>
          <p:cNvPr id="137219" name="Rectangle 3"/>
          <p:cNvSpPr>
            <a:spLocks noGrp="1" noChangeArrowheads="1"/>
          </p:cNvSpPr>
          <p:nvPr>
            <p:ph type="body" idx="1"/>
          </p:nvPr>
        </p:nvSpPr>
        <p:spPr>
          <a:xfrm>
            <a:off x="457200" y="1447800"/>
            <a:ext cx="8229600" cy="4373563"/>
          </a:xfrm>
        </p:spPr>
        <p:txBody>
          <a:bodyPr/>
          <a:lstStyle/>
          <a:p>
            <a:pPr>
              <a:lnSpc>
                <a:spcPct val="80000"/>
              </a:lnSpc>
            </a:pPr>
            <a:r>
              <a:rPr lang="en-US" dirty="0">
                <a:latin typeface="Arial" charset="0"/>
                <a:ea typeface="ＭＳ Ｐゴシック" charset="0"/>
                <a:cs typeface="ＭＳ Ｐゴシック" charset="0"/>
              </a:rPr>
              <a:t>AIRS (hourly) (~4000)</a:t>
            </a:r>
          </a:p>
          <a:p>
            <a:pPr>
              <a:lnSpc>
                <a:spcPct val="80000"/>
              </a:lnSpc>
            </a:pPr>
            <a:r>
              <a:rPr lang="en-US" dirty="0">
                <a:latin typeface="Arial" charset="0"/>
                <a:ea typeface="ＭＳ Ｐゴシック" charset="0"/>
                <a:cs typeface="ＭＳ Ｐゴシック" charset="0"/>
              </a:rPr>
              <a:t>IMPROVE (every 3</a:t>
            </a:r>
            <a:r>
              <a:rPr lang="en-US" baseline="30000" dirty="0">
                <a:latin typeface="Arial" charset="0"/>
                <a:ea typeface="ＭＳ Ｐゴシック" charset="0"/>
                <a:cs typeface="ＭＳ Ｐゴシック" charset="0"/>
              </a:rPr>
              <a:t>rd</a:t>
            </a:r>
            <a:r>
              <a:rPr lang="en-US" dirty="0">
                <a:latin typeface="Arial" charset="0"/>
                <a:ea typeface="ＭＳ Ｐゴシック" charset="0"/>
                <a:cs typeface="ＭＳ Ｐゴシック" charset="0"/>
              </a:rPr>
              <a:t> day) (~160)</a:t>
            </a:r>
          </a:p>
          <a:p>
            <a:pPr>
              <a:lnSpc>
                <a:spcPct val="80000"/>
              </a:lnSpc>
            </a:pPr>
            <a:r>
              <a:rPr lang="en-US" dirty="0">
                <a:latin typeface="Arial" charset="0"/>
                <a:ea typeface="ＭＳ Ｐゴシック" charset="0"/>
                <a:cs typeface="ＭＳ Ｐゴシック" charset="0"/>
              </a:rPr>
              <a:t>CASTNET (hourly, weekly) (123)</a:t>
            </a:r>
          </a:p>
          <a:p>
            <a:pPr>
              <a:lnSpc>
                <a:spcPct val="80000"/>
              </a:lnSpc>
            </a:pPr>
            <a:r>
              <a:rPr lang="en-US" dirty="0">
                <a:latin typeface="Arial" charset="0"/>
                <a:ea typeface="ＭＳ Ｐゴシック" charset="0"/>
                <a:cs typeface="ＭＳ Ｐゴシック" charset="0"/>
              </a:rPr>
              <a:t>NADP (weekly) (over 200)</a:t>
            </a:r>
          </a:p>
          <a:p>
            <a:pPr>
              <a:lnSpc>
                <a:spcPct val="80000"/>
              </a:lnSpc>
            </a:pPr>
            <a:r>
              <a:rPr lang="en-US" dirty="0">
                <a:latin typeface="Arial" charset="0"/>
                <a:ea typeface="ＭＳ Ｐゴシック" charset="0"/>
                <a:cs typeface="ＭＳ Ｐゴシック" charset="0"/>
              </a:rPr>
              <a:t>EPA Supersites (sub-hourly) (8)</a:t>
            </a:r>
          </a:p>
          <a:p>
            <a:pPr>
              <a:lnSpc>
                <a:spcPct val="80000"/>
              </a:lnSpc>
            </a:pPr>
            <a:r>
              <a:rPr lang="en-US" dirty="0">
                <a:latin typeface="Arial" charset="0"/>
                <a:ea typeface="ＭＳ Ｐゴシック" charset="0"/>
                <a:cs typeface="ＭＳ Ｐゴシック" charset="0"/>
              </a:rPr>
              <a:t>EPA STN (hourly) (215)</a:t>
            </a:r>
          </a:p>
          <a:p>
            <a:pPr>
              <a:lnSpc>
                <a:spcPct val="80000"/>
              </a:lnSpc>
            </a:pPr>
            <a:r>
              <a:rPr lang="en-US" dirty="0">
                <a:latin typeface="Arial" charset="0"/>
                <a:ea typeface="ＭＳ Ｐゴシック" charset="0"/>
                <a:cs typeface="ＭＳ Ｐゴシック" charset="0"/>
              </a:rPr>
              <a:t>PAMS (hourly) (~130)</a:t>
            </a:r>
          </a:p>
          <a:p>
            <a:pPr>
              <a:lnSpc>
                <a:spcPct val="80000"/>
              </a:lnSpc>
            </a:pPr>
            <a:r>
              <a:rPr lang="en-US" dirty="0">
                <a:latin typeface="Arial" charset="0"/>
                <a:ea typeface="ＭＳ Ｐゴシック" charset="0"/>
                <a:cs typeface="ＭＳ Ｐゴシック" charset="0"/>
              </a:rPr>
              <a:t>AERONET</a:t>
            </a:r>
          </a:p>
          <a:p>
            <a:pPr>
              <a:lnSpc>
                <a:spcPct val="80000"/>
              </a:lnSpc>
            </a:pPr>
            <a:r>
              <a:rPr lang="en-US" dirty="0">
                <a:latin typeface="Arial" charset="0"/>
                <a:ea typeface="ＭＳ Ｐゴシック" charset="0"/>
                <a:cs typeface="ＭＳ Ｐゴシック" charset="0"/>
              </a:rPr>
              <a:t>Special field campaigns </a:t>
            </a:r>
          </a:p>
          <a:p>
            <a:pPr lvl="1">
              <a:lnSpc>
                <a:spcPct val="80000"/>
              </a:lnSpc>
            </a:pPr>
            <a:r>
              <a:rPr lang="en-US" sz="1800" dirty="0">
                <a:latin typeface="Arial" charset="0"/>
                <a:ea typeface="ＭＳ Ｐゴシック" charset="0"/>
              </a:rPr>
              <a:t>e.g. AIRMAP, ASACA, BRAVO, CCOS, CRPAQS, NARSTO, SEARCH, SOS, TXAQS, etc.</a:t>
            </a:r>
          </a:p>
          <a:p>
            <a:pPr lvl="1">
              <a:lnSpc>
                <a:spcPct val="80000"/>
              </a:lnSpc>
            </a:pPr>
            <a:r>
              <a:rPr lang="en-US" sz="1800" dirty="0">
                <a:latin typeface="Arial" charset="0"/>
                <a:ea typeface="ＭＳ Ｐゴシック" charset="0"/>
              </a:rPr>
              <a:t>Aircraft Data</a:t>
            </a:r>
          </a:p>
          <a:p>
            <a:pPr>
              <a:lnSpc>
                <a:spcPct val="80000"/>
              </a:lnSpc>
            </a:pPr>
            <a:r>
              <a:rPr lang="en-US" dirty="0">
                <a:latin typeface="Arial" charset="0"/>
                <a:ea typeface="ＭＳ Ｐゴシック" charset="0"/>
                <a:cs typeface="ＭＳ Ｐゴシック" charset="0"/>
              </a:rPr>
              <a:t>Remote Sensing Data (AURA, MODIS, etc.)</a:t>
            </a:r>
          </a:p>
        </p:txBody>
      </p:sp>
    </p:spTree>
    <p:extLst>
      <p:ext uri="{BB962C8B-B14F-4D97-AF65-F5344CB8AC3E}">
        <p14:creationId xmlns:p14="http://schemas.microsoft.com/office/powerpoint/2010/main" val="109334026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6C80BE5-BEC8-5946-BB5C-44B43F1E510C}" type="slidenum">
              <a:rPr lang="en-US" sz="1400"/>
              <a:pPr/>
              <a:t>76</a:t>
            </a:fld>
            <a:endParaRPr lang="en-US" sz="1400"/>
          </a:p>
        </p:txBody>
      </p:sp>
      <p:sp>
        <p:nvSpPr>
          <p:cNvPr id="139266" name="Rectangle 2"/>
          <p:cNvSpPr>
            <a:spLocks noGrp="1" noChangeArrowheads="1"/>
          </p:cNvSpPr>
          <p:nvPr>
            <p:ph type="title"/>
          </p:nvPr>
        </p:nvSpPr>
        <p:spPr>
          <a:xfrm>
            <a:off x="457200" y="304800"/>
            <a:ext cx="8229600" cy="1193800"/>
          </a:xfrm>
        </p:spPr>
        <p:txBody>
          <a:bodyPr/>
          <a:lstStyle/>
          <a:p>
            <a:r>
              <a:rPr lang="en-US" sz="4800" dirty="0">
                <a:latin typeface="Arial" charset="0"/>
                <a:ea typeface="ＭＳ Ｐゴシック" charset="0"/>
                <a:cs typeface="ＭＳ Ｐゴシック" charset="0"/>
              </a:rPr>
              <a:t>Operational Evaluation</a:t>
            </a:r>
            <a:br>
              <a:rPr lang="en-US" sz="4800" dirty="0">
                <a:latin typeface="Arial" charset="0"/>
                <a:ea typeface="ＭＳ Ｐゴシック" charset="0"/>
                <a:cs typeface="ＭＳ Ｐゴシック" charset="0"/>
              </a:rPr>
            </a:br>
            <a:r>
              <a:rPr lang="en-US" sz="4800" dirty="0">
                <a:latin typeface="Arial" charset="0"/>
                <a:ea typeface="ＭＳ Ｐゴシック" charset="0"/>
                <a:cs typeface="ＭＳ Ｐゴシック" charset="0"/>
              </a:rPr>
              <a:t>(mostly quantitative)</a:t>
            </a:r>
          </a:p>
        </p:txBody>
      </p:sp>
      <p:sp>
        <p:nvSpPr>
          <p:cNvPr id="139267" name="Rectangle 3"/>
          <p:cNvSpPr>
            <a:spLocks noGrp="1" noChangeArrowheads="1"/>
          </p:cNvSpPr>
          <p:nvPr>
            <p:ph type="body" idx="1"/>
          </p:nvPr>
        </p:nvSpPr>
        <p:spPr/>
        <p:txBody>
          <a:bodyPr/>
          <a:lstStyle/>
          <a:p>
            <a:pPr>
              <a:lnSpc>
                <a:spcPct val="80000"/>
              </a:lnSpc>
            </a:pPr>
            <a:r>
              <a:rPr lang="en-US" sz="2800" dirty="0">
                <a:latin typeface="Arial" charset="0"/>
                <a:ea typeface="ＭＳ Ｐゴシック" charset="0"/>
                <a:cs typeface="ＭＳ Ｐゴシック" charset="0"/>
              </a:rPr>
              <a:t>Compute suite of statistical measures of performance</a:t>
            </a:r>
          </a:p>
          <a:p>
            <a:pPr lvl="1">
              <a:lnSpc>
                <a:spcPct val="80000"/>
              </a:lnSpc>
            </a:pPr>
            <a:r>
              <a:rPr lang="en-US" sz="1800" dirty="0">
                <a:latin typeface="Arial" charset="0"/>
                <a:ea typeface="ＭＳ Ｐゴシック" charset="0"/>
              </a:rPr>
              <a:t>Peak Prediction Accuracy, Bias metrics (MB, MNB, NMB, FB), Error metrics (RMSE, FE, GE, MGE, NMGE), etc.</a:t>
            </a:r>
          </a:p>
          <a:p>
            <a:pPr lvl="1">
              <a:lnSpc>
                <a:spcPct val="80000"/>
              </a:lnSpc>
            </a:pPr>
            <a:r>
              <a:rPr lang="ja-JP" altLang="en-US" sz="1800" dirty="0">
                <a:latin typeface="Arial" charset="0"/>
                <a:ea typeface="ＭＳ Ｐゴシック" charset="0"/>
              </a:rPr>
              <a:t>“</a:t>
            </a:r>
            <a:r>
              <a:rPr lang="en-US" altLang="ja-JP" sz="1800" dirty="0">
                <a:latin typeface="Arial" charset="0"/>
                <a:ea typeface="ＭＳ Ｐゴシック" charset="0"/>
              </a:rPr>
              <a:t>Goodness-of-fit</a:t>
            </a:r>
            <a:r>
              <a:rPr lang="ja-JP" altLang="en-US" sz="1800" dirty="0">
                <a:latin typeface="Arial" charset="0"/>
                <a:ea typeface="ＭＳ Ｐゴシック" charset="0"/>
              </a:rPr>
              <a:t>”</a:t>
            </a:r>
            <a:r>
              <a:rPr lang="en-US" altLang="ja-JP" sz="1800" dirty="0">
                <a:latin typeface="Arial" charset="0"/>
                <a:ea typeface="ＭＳ Ｐゴシック" charset="0"/>
              </a:rPr>
              <a:t> measures (based on correlation coefficients and their variations)</a:t>
            </a:r>
          </a:p>
          <a:p>
            <a:pPr lvl="1">
              <a:lnSpc>
                <a:spcPct val="80000"/>
              </a:lnSpc>
            </a:pPr>
            <a:r>
              <a:rPr lang="en-US" sz="1800" dirty="0">
                <a:latin typeface="Arial" charset="0"/>
                <a:ea typeface="ＭＳ Ｐゴシック" charset="0"/>
              </a:rPr>
              <a:t>Various temporal scales</a:t>
            </a:r>
          </a:p>
          <a:p>
            <a:pPr>
              <a:lnSpc>
                <a:spcPct val="80000"/>
              </a:lnSpc>
            </a:pPr>
            <a:r>
              <a:rPr lang="en-US" sz="2800" dirty="0">
                <a:latin typeface="Arial" charset="0"/>
                <a:ea typeface="ＭＳ Ｐゴシック" charset="0"/>
                <a:cs typeface="ＭＳ Ｐゴシック" charset="0"/>
              </a:rPr>
              <a:t>Time-series analyses</a:t>
            </a:r>
          </a:p>
          <a:p>
            <a:pPr lvl="1">
              <a:lnSpc>
                <a:spcPct val="80000"/>
              </a:lnSpc>
            </a:pPr>
            <a:r>
              <a:rPr lang="en-US" sz="1800" dirty="0">
                <a:latin typeface="Arial" charset="0"/>
                <a:ea typeface="ＭＳ Ｐゴシック" charset="0"/>
              </a:rPr>
              <a:t>Hourly, weekly, monthly</a:t>
            </a:r>
          </a:p>
          <a:p>
            <a:pPr>
              <a:lnSpc>
                <a:spcPct val="80000"/>
              </a:lnSpc>
            </a:pPr>
            <a:r>
              <a:rPr lang="en-US" sz="2800" dirty="0">
                <a:latin typeface="Arial" charset="0"/>
                <a:ea typeface="ＭＳ Ｐゴシック" charset="0"/>
                <a:cs typeface="ＭＳ Ｐゴシック" charset="0"/>
              </a:rPr>
              <a:t>Grid (tile) plots</a:t>
            </a:r>
          </a:p>
          <a:p>
            <a:pPr>
              <a:lnSpc>
                <a:spcPct val="80000"/>
              </a:lnSpc>
            </a:pPr>
            <a:r>
              <a:rPr lang="en-US" sz="2800" dirty="0">
                <a:latin typeface="Arial" charset="0"/>
                <a:ea typeface="ＭＳ Ｐゴシック" charset="0"/>
                <a:cs typeface="ＭＳ Ｐゴシック" charset="0"/>
              </a:rPr>
              <a:t>Scatter plots </a:t>
            </a:r>
          </a:p>
          <a:p>
            <a:pPr>
              <a:lnSpc>
                <a:spcPct val="80000"/>
              </a:lnSpc>
            </a:pPr>
            <a:r>
              <a:rPr lang="en-US" sz="2800" dirty="0">
                <a:latin typeface="Arial" charset="0"/>
                <a:ea typeface="ＭＳ Ｐゴシック" charset="0"/>
                <a:cs typeface="ＭＳ Ｐゴシック" charset="0"/>
              </a:rPr>
              <a:t>Pie-charts</a:t>
            </a:r>
          </a:p>
          <a:p>
            <a:pPr>
              <a:lnSpc>
                <a:spcPct val="80000"/>
              </a:lnSpc>
            </a:pP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4184757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6589E9-C3DB-104A-89FE-EB2C827F9CD8}" type="slidenum">
              <a:rPr lang="en-US" sz="1400"/>
              <a:pPr/>
              <a:t>77</a:t>
            </a:fld>
            <a:endParaRPr lang="en-US" sz="1400"/>
          </a:p>
        </p:txBody>
      </p:sp>
      <p:sp>
        <p:nvSpPr>
          <p:cNvPr id="141314" name="Rectangle 2"/>
          <p:cNvSpPr>
            <a:spLocks noGrp="1" noChangeArrowheads="1"/>
          </p:cNvSpPr>
          <p:nvPr>
            <p:ph type="title"/>
          </p:nvPr>
        </p:nvSpPr>
        <p:spPr>
          <a:xfrm>
            <a:off x="457200" y="228600"/>
            <a:ext cx="8229600" cy="1193800"/>
          </a:xfrm>
        </p:spPr>
        <p:txBody>
          <a:bodyPr/>
          <a:lstStyle/>
          <a:p>
            <a:r>
              <a:rPr lang="en-US" sz="4800" dirty="0">
                <a:latin typeface="Arial" charset="0"/>
                <a:ea typeface="ＭＳ Ｐゴシック" charset="0"/>
                <a:cs typeface="ＭＳ Ｐゴシック" charset="0"/>
              </a:rPr>
              <a:t>Diagnostic Evaluation</a:t>
            </a:r>
            <a:br>
              <a:rPr lang="en-US" sz="4800" dirty="0">
                <a:latin typeface="Arial" charset="0"/>
                <a:ea typeface="ＭＳ Ｐゴシック" charset="0"/>
                <a:cs typeface="ＭＳ Ｐゴシック" charset="0"/>
              </a:rPr>
            </a:br>
            <a:r>
              <a:rPr lang="en-US" sz="4800" dirty="0">
                <a:latin typeface="Arial" charset="0"/>
                <a:ea typeface="ＭＳ Ｐゴシック" charset="0"/>
                <a:cs typeface="ＭＳ Ｐゴシック" charset="0"/>
              </a:rPr>
              <a:t>(qualitative and quantitative)</a:t>
            </a:r>
          </a:p>
        </p:txBody>
      </p:sp>
      <p:sp>
        <p:nvSpPr>
          <p:cNvPr id="141315" name="Rectangle 3"/>
          <p:cNvSpPr>
            <a:spLocks noGrp="1" noChangeArrowheads="1"/>
          </p:cNvSpPr>
          <p:nvPr>
            <p:ph type="body" idx="1"/>
          </p:nvPr>
        </p:nvSpPr>
        <p:spPr>
          <a:xfrm>
            <a:off x="457200" y="1676400"/>
            <a:ext cx="8229600" cy="4373563"/>
          </a:xfrm>
        </p:spPr>
        <p:txBody>
          <a:bodyPr/>
          <a:lstStyle/>
          <a:p>
            <a:pPr>
              <a:lnSpc>
                <a:spcPct val="80000"/>
              </a:lnSpc>
            </a:pPr>
            <a:r>
              <a:rPr lang="en-US" dirty="0">
                <a:latin typeface="Arial" charset="0"/>
                <a:ea typeface="ＭＳ Ｐゴシック" charset="0"/>
                <a:cs typeface="ＭＳ Ｐゴシック" charset="0"/>
              </a:rPr>
              <a:t>Compute various ratios</a:t>
            </a:r>
          </a:p>
          <a:p>
            <a:pPr lvl="1">
              <a:lnSpc>
                <a:spcPct val="80000"/>
              </a:lnSpc>
            </a:pPr>
            <a:r>
              <a:rPr lang="en-US" sz="1800" dirty="0">
                <a:latin typeface="Arial" charset="0"/>
                <a:ea typeface="ＭＳ Ｐゴシック" charset="0"/>
              </a:rPr>
              <a:t>Metrics different for each problem being diagnosed / studied</a:t>
            </a:r>
          </a:p>
          <a:p>
            <a:pPr lvl="2">
              <a:lnSpc>
                <a:spcPct val="80000"/>
              </a:lnSpc>
            </a:pPr>
            <a:r>
              <a:rPr lang="en-US" sz="1800" dirty="0">
                <a:latin typeface="Arial" charset="0"/>
                <a:ea typeface="ＭＳ Ｐゴシック" charset="0"/>
              </a:rPr>
              <a:t>O</a:t>
            </a:r>
            <a:r>
              <a:rPr lang="en-US" sz="1800" baseline="-25000" dirty="0">
                <a:latin typeface="Arial" charset="0"/>
                <a:ea typeface="ＭＳ Ｐゴシック" charset="0"/>
              </a:rPr>
              <a:t>3</a:t>
            </a:r>
            <a:r>
              <a:rPr lang="en-US" sz="1800" dirty="0">
                <a:latin typeface="Arial" charset="0"/>
                <a:ea typeface="ＭＳ Ｐゴシック" charset="0"/>
              </a:rPr>
              <a:t>/NO</a:t>
            </a:r>
            <a:r>
              <a:rPr lang="en-US" sz="1800" baseline="-25000" dirty="0">
                <a:latin typeface="Arial" charset="0"/>
                <a:ea typeface="ＭＳ Ｐゴシック" charset="0"/>
              </a:rPr>
              <a:t>z,</a:t>
            </a:r>
            <a:r>
              <a:rPr lang="en-US" sz="1800" dirty="0">
                <a:latin typeface="Arial" charset="0"/>
                <a:ea typeface="ＭＳ Ｐゴシック" charset="0"/>
              </a:rPr>
              <a:t>,H</a:t>
            </a:r>
            <a:r>
              <a:rPr lang="en-US" sz="1800" baseline="-25000" dirty="0">
                <a:latin typeface="Arial" charset="0"/>
                <a:ea typeface="ＭＳ Ｐゴシック" charset="0"/>
              </a:rPr>
              <a:t>2</a:t>
            </a:r>
            <a:r>
              <a:rPr lang="en-US" sz="1800" dirty="0">
                <a:latin typeface="Arial" charset="0"/>
                <a:ea typeface="ＭＳ Ｐゴシック" charset="0"/>
              </a:rPr>
              <a:t>O</a:t>
            </a:r>
            <a:r>
              <a:rPr lang="en-US" sz="1800" baseline="-25000" dirty="0">
                <a:latin typeface="Arial" charset="0"/>
                <a:ea typeface="ＭＳ Ｐゴシック" charset="0"/>
              </a:rPr>
              <a:t>2</a:t>
            </a:r>
            <a:r>
              <a:rPr lang="en-US" sz="1800" dirty="0">
                <a:latin typeface="Arial" charset="0"/>
                <a:ea typeface="ＭＳ Ｐゴシック" charset="0"/>
              </a:rPr>
              <a:t>/HNO</a:t>
            </a:r>
            <a:r>
              <a:rPr lang="en-US" sz="1800" baseline="-25000" dirty="0">
                <a:latin typeface="Arial" charset="0"/>
                <a:ea typeface="ＭＳ Ｐゴシック" charset="0"/>
              </a:rPr>
              <a:t>3</a:t>
            </a:r>
            <a:r>
              <a:rPr lang="en-US" sz="1800" dirty="0">
                <a:latin typeface="Arial" charset="0"/>
                <a:ea typeface="ＭＳ Ｐゴシック" charset="0"/>
              </a:rPr>
              <a:t> for </a:t>
            </a:r>
            <a:r>
              <a:rPr lang="en-US" sz="1800" dirty="0" err="1">
                <a:latin typeface="Arial" charset="0"/>
                <a:ea typeface="ＭＳ Ｐゴシック" charset="0"/>
              </a:rPr>
              <a:t>NO</a:t>
            </a:r>
            <a:r>
              <a:rPr lang="en-US" sz="1800" baseline="-25000" dirty="0" err="1">
                <a:latin typeface="Arial" charset="0"/>
                <a:ea typeface="ＭＳ Ｐゴシック" charset="0"/>
              </a:rPr>
              <a:t>x</a:t>
            </a:r>
            <a:r>
              <a:rPr lang="en-US" sz="1800" dirty="0">
                <a:latin typeface="Arial" charset="0"/>
                <a:ea typeface="ＭＳ Ｐゴシック" charset="0"/>
              </a:rPr>
              <a:t> versus VOC limitation</a:t>
            </a:r>
          </a:p>
          <a:p>
            <a:pPr lvl="2">
              <a:lnSpc>
                <a:spcPct val="80000"/>
              </a:lnSpc>
            </a:pPr>
            <a:r>
              <a:rPr lang="en-US" sz="1800" dirty="0" err="1">
                <a:latin typeface="Arial" charset="0"/>
                <a:ea typeface="ＭＳ Ｐゴシック" charset="0"/>
              </a:rPr>
              <a:t>NO</a:t>
            </a:r>
            <a:r>
              <a:rPr lang="en-US" sz="1800" baseline="-25000" dirty="0" err="1">
                <a:latin typeface="Arial" charset="0"/>
                <a:ea typeface="ＭＳ Ｐゴシック" charset="0"/>
              </a:rPr>
              <a:t>z</a:t>
            </a:r>
            <a:r>
              <a:rPr lang="en-US" sz="1800" dirty="0">
                <a:latin typeface="Arial" charset="0"/>
                <a:ea typeface="ＭＳ Ｐゴシック" charset="0"/>
              </a:rPr>
              <a:t>/</a:t>
            </a:r>
            <a:r>
              <a:rPr lang="en-US" sz="1800" dirty="0" err="1">
                <a:latin typeface="Arial" charset="0"/>
                <a:ea typeface="ＭＳ Ｐゴシック" charset="0"/>
              </a:rPr>
              <a:t>NO</a:t>
            </a:r>
            <a:r>
              <a:rPr lang="en-US" sz="1800" baseline="-25000" dirty="0" err="1">
                <a:latin typeface="Arial" charset="0"/>
                <a:ea typeface="ＭＳ Ｐゴシック" charset="0"/>
              </a:rPr>
              <a:t>y</a:t>
            </a:r>
            <a:r>
              <a:rPr lang="en-US" sz="1800" dirty="0">
                <a:latin typeface="Arial" charset="0"/>
                <a:ea typeface="ＭＳ Ｐゴシック" charset="0"/>
              </a:rPr>
              <a:t> for chemical aging</a:t>
            </a:r>
          </a:p>
          <a:p>
            <a:pPr lvl="2">
              <a:lnSpc>
                <a:spcPct val="80000"/>
              </a:lnSpc>
            </a:pPr>
            <a:r>
              <a:rPr lang="en-US" sz="1800" dirty="0">
                <a:latin typeface="Arial" charset="0"/>
                <a:ea typeface="ＭＳ Ｐゴシック" charset="0"/>
              </a:rPr>
              <a:t>PM species ratios such as NH</a:t>
            </a:r>
            <a:r>
              <a:rPr lang="en-US" sz="1800" baseline="-25000" dirty="0">
                <a:latin typeface="Arial" charset="0"/>
                <a:ea typeface="ＭＳ Ｐゴシック" charset="0"/>
              </a:rPr>
              <a:t>3</a:t>
            </a:r>
            <a:r>
              <a:rPr lang="en-US" sz="1800" dirty="0">
                <a:latin typeface="Arial" charset="0"/>
                <a:ea typeface="ＭＳ Ｐゴシック" charset="0"/>
              </a:rPr>
              <a:t>/</a:t>
            </a:r>
            <a:r>
              <a:rPr lang="en-US" sz="1800" dirty="0" err="1">
                <a:latin typeface="Arial" charset="0"/>
                <a:ea typeface="ＭＳ Ｐゴシック" charset="0"/>
              </a:rPr>
              <a:t>NH</a:t>
            </a:r>
            <a:r>
              <a:rPr lang="en-US" sz="1800" baseline="-25000" dirty="0" err="1">
                <a:latin typeface="Arial" charset="0"/>
                <a:ea typeface="ＭＳ Ｐゴシック" charset="0"/>
              </a:rPr>
              <a:t>x</a:t>
            </a:r>
            <a:r>
              <a:rPr lang="en-US" sz="1800" dirty="0">
                <a:latin typeface="Arial" charset="0"/>
                <a:ea typeface="ＭＳ Ｐゴシック" charset="0"/>
              </a:rPr>
              <a:t>, NO</a:t>
            </a:r>
            <a:r>
              <a:rPr lang="en-US" sz="1800" baseline="-25000" dirty="0">
                <a:latin typeface="Arial" charset="0"/>
                <a:ea typeface="ＭＳ Ｐゴシック" charset="0"/>
              </a:rPr>
              <a:t>3</a:t>
            </a:r>
            <a:r>
              <a:rPr lang="en-US" sz="1800" dirty="0">
                <a:latin typeface="Arial" charset="0"/>
                <a:ea typeface="ＭＳ Ｐゴシック" charset="0"/>
              </a:rPr>
              <a:t>/(total nitrate) for gas-particle partitioning, NH</a:t>
            </a:r>
            <a:r>
              <a:rPr lang="en-US" sz="1800" baseline="-25000" dirty="0">
                <a:latin typeface="Arial" charset="0"/>
                <a:ea typeface="ＭＳ Ｐゴシック" charset="0"/>
              </a:rPr>
              <a:t>4</a:t>
            </a:r>
            <a:r>
              <a:rPr lang="en-US" sz="1800" dirty="0">
                <a:latin typeface="Arial" charset="0"/>
                <a:ea typeface="ＭＳ Ｐゴシック" charset="0"/>
              </a:rPr>
              <a:t>/SO</a:t>
            </a:r>
            <a:r>
              <a:rPr lang="en-US" sz="1800" baseline="-25000" dirty="0">
                <a:latin typeface="Arial" charset="0"/>
                <a:ea typeface="ＭＳ Ｐゴシック" charset="0"/>
              </a:rPr>
              <a:t>4</a:t>
            </a:r>
            <a:r>
              <a:rPr lang="en-US" sz="1800" dirty="0">
                <a:latin typeface="Arial" charset="0"/>
                <a:ea typeface="ＭＳ Ｐゴシック" charset="0"/>
              </a:rPr>
              <a:t>, NH</a:t>
            </a:r>
            <a:r>
              <a:rPr lang="en-US" sz="1800" baseline="-25000" dirty="0">
                <a:latin typeface="Arial" charset="0"/>
                <a:ea typeface="ＭＳ Ｐゴシック" charset="0"/>
              </a:rPr>
              <a:t>4</a:t>
            </a:r>
            <a:r>
              <a:rPr lang="en-US" sz="1800" dirty="0">
                <a:latin typeface="Arial" charset="0"/>
                <a:ea typeface="ＭＳ Ｐゴシック" charset="0"/>
              </a:rPr>
              <a:t>/NO</a:t>
            </a:r>
            <a:r>
              <a:rPr lang="en-US" sz="1800" baseline="-25000" dirty="0">
                <a:latin typeface="Arial" charset="0"/>
                <a:ea typeface="ＭＳ Ｐゴシック" charset="0"/>
              </a:rPr>
              <a:t>3</a:t>
            </a:r>
            <a:r>
              <a:rPr lang="en-US" sz="1800" dirty="0">
                <a:latin typeface="Arial" charset="0"/>
                <a:ea typeface="ＭＳ Ｐゴシック" charset="0"/>
              </a:rPr>
              <a:t>, etc.</a:t>
            </a:r>
          </a:p>
          <a:p>
            <a:pPr lvl="2">
              <a:lnSpc>
                <a:spcPct val="80000"/>
              </a:lnSpc>
            </a:pPr>
            <a:r>
              <a:rPr lang="en-US" sz="1800" dirty="0">
                <a:latin typeface="Arial" charset="0"/>
                <a:ea typeface="ＭＳ Ｐゴシック" charset="0"/>
              </a:rPr>
              <a:t>Others?</a:t>
            </a:r>
          </a:p>
          <a:p>
            <a:pPr>
              <a:lnSpc>
                <a:spcPct val="80000"/>
              </a:lnSpc>
            </a:pPr>
            <a:r>
              <a:rPr lang="en-US" dirty="0">
                <a:latin typeface="Arial" charset="0"/>
                <a:ea typeface="ＭＳ Ｐゴシック" charset="0"/>
                <a:cs typeface="ＭＳ Ｐゴシック" charset="0"/>
              </a:rPr>
              <a:t>Innovative Techniques</a:t>
            </a:r>
          </a:p>
          <a:p>
            <a:pPr lvl="1">
              <a:lnSpc>
                <a:spcPct val="80000"/>
              </a:lnSpc>
            </a:pPr>
            <a:r>
              <a:rPr lang="en-US" sz="1800" dirty="0">
                <a:latin typeface="Arial" charset="0"/>
                <a:ea typeface="ＭＳ Ｐゴシック" charset="0"/>
              </a:rPr>
              <a:t>Empirical Orthogonal Functions</a:t>
            </a:r>
          </a:p>
          <a:p>
            <a:pPr lvl="1">
              <a:lnSpc>
                <a:spcPct val="80000"/>
              </a:lnSpc>
            </a:pPr>
            <a:r>
              <a:rPr lang="en-US" sz="1800" dirty="0">
                <a:latin typeface="Arial" charset="0"/>
                <a:ea typeface="ＭＳ Ｐゴシック" charset="0"/>
              </a:rPr>
              <a:t>Principal Component Analyses</a:t>
            </a:r>
          </a:p>
          <a:p>
            <a:pPr lvl="1">
              <a:lnSpc>
                <a:spcPct val="80000"/>
              </a:lnSpc>
            </a:pPr>
            <a:r>
              <a:rPr lang="en-US" sz="1800" dirty="0">
                <a:latin typeface="Arial" charset="0"/>
                <a:ea typeface="ＭＳ Ｐゴシック" charset="0"/>
              </a:rPr>
              <a:t>Process Analyses</a:t>
            </a:r>
          </a:p>
          <a:p>
            <a:pPr lvl="1">
              <a:lnSpc>
                <a:spcPct val="80000"/>
              </a:lnSpc>
            </a:pPr>
            <a:r>
              <a:rPr lang="en-US" sz="1800" dirty="0">
                <a:latin typeface="Arial" charset="0"/>
                <a:ea typeface="ＭＳ Ｐゴシック" charset="0"/>
              </a:rPr>
              <a:t>Source Apportionment (available for Carbon and Sulfur)</a:t>
            </a:r>
          </a:p>
          <a:p>
            <a:pPr lvl="1">
              <a:lnSpc>
                <a:spcPct val="80000"/>
              </a:lnSpc>
            </a:pPr>
            <a:r>
              <a:rPr lang="en-US" sz="1800" dirty="0">
                <a:latin typeface="Arial" charset="0"/>
                <a:ea typeface="ＭＳ Ｐゴシック" charset="0"/>
              </a:rPr>
              <a:t>Decoupled-direct method (DDM)</a:t>
            </a:r>
          </a:p>
          <a:p>
            <a:pPr lvl="1">
              <a:lnSpc>
                <a:spcPct val="80000"/>
              </a:lnSpc>
            </a:pPr>
            <a:r>
              <a:rPr lang="en-US" sz="1800" dirty="0">
                <a:latin typeface="Arial" charset="0"/>
                <a:ea typeface="ＭＳ Ｐゴシック" charset="0"/>
              </a:rPr>
              <a:t>Others?</a:t>
            </a:r>
          </a:p>
        </p:txBody>
      </p:sp>
    </p:spTree>
    <p:extLst>
      <p:ext uri="{BB962C8B-B14F-4D97-AF65-F5344CB8AC3E}">
        <p14:creationId xmlns:p14="http://schemas.microsoft.com/office/powerpoint/2010/main" val="304091537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B09E6D7-6BAE-4F4C-B66E-D02A5EE7190B}" type="slidenum">
              <a:rPr lang="en-US" sz="1400"/>
              <a:pPr/>
              <a:t>78</a:t>
            </a:fld>
            <a:endParaRPr lang="en-US" sz="1400"/>
          </a:p>
        </p:txBody>
      </p:sp>
      <p:sp>
        <p:nvSpPr>
          <p:cNvPr id="14336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Analyses Tools for MPE</a:t>
            </a:r>
          </a:p>
        </p:txBody>
      </p:sp>
      <p:sp>
        <p:nvSpPr>
          <p:cNvPr id="143363" name="Rectangle 3"/>
          <p:cNvSpPr>
            <a:spLocks noGrp="1" noChangeArrowheads="1"/>
          </p:cNvSpPr>
          <p:nvPr>
            <p:ph type="body" idx="1"/>
          </p:nvPr>
        </p:nvSpPr>
        <p:spPr>
          <a:xfrm>
            <a:off x="457200" y="1600200"/>
            <a:ext cx="8229600" cy="4373563"/>
          </a:xfrm>
        </p:spPr>
        <p:txBody>
          <a:bodyPr/>
          <a:lstStyle/>
          <a:p>
            <a:pPr>
              <a:lnSpc>
                <a:spcPct val="70000"/>
              </a:lnSpc>
            </a:pPr>
            <a:r>
              <a:rPr lang="en-US" i="1" dirty="0" err="1">
                <a:latin typeface="Arial" charset="0"/>
                <a:ea typeface="ＭＳ Ｐゴシック" charset="0"/>
                <a:cs typeface="ＭＳ Ｐゴシック" charset="0"/>
              </a:rPr>
              <a:t>sitecmp</a:t>
            </a:r>
            <a:r>
              <a:rPr lang="en-US"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to prepare </a:t>
            </a:r>
            <a:r>
              <a:rPr lang="en-US" dirty="0" err="1">
                <a:latin typeface="Arial" charset="0"/>
                <a:ea typeface="ＭＳ Ｐゴシック" charset="0"/>
                <a:cs typeface="ＭＳ Ｐゴシック" charset="0"/>
              </a:rPr>
              <a:t>obs</a:t>
            </a:r>
            <a:r>
              <a:rPr lang="en-US" dirty="0">
                <a:latin typeface="Arial" charset="0"/>
                <a:ea typeface="ＭＳ Ｐゴシック" charset="0"/>
                <a:cs typeface="ＭＳ Ｐゴシック" charset="0"/>
              </a:rPr>
              <a:t>-model pairs</a:t>
            </a:r>
          </a:p>
          <a:p>
            <a:pPr lvl="1">
              <a:lnSpc>
                <a:spcPct val="70000"/>
              </a:lnSpc>
            </a:pPr>
            <a:r>
              <a:rPr lang="en-US" sz="1800" dirty="0">
                <a:latin typeface="Arial" charset="0"/>
                <a:ea typeface="ＭＳ Ｐゴシック" charset="0"/>
              </a:rPr>
              <a:t>Part of CMAQ Distribution</a:t>
            </a:r>
          </a:p>
          <a:p>
            <a:pPr>
              <a:lnSpc>
                <a:spcPct val="70000"/>
              </a:lnSpc>
            </a:pPr>
            <a:r>
              <a:rPr lang="en-US" dirty="0" smtClean="0">
                <a:latin typeface="Arial" charset="0"/>
              </a:rPr>
              <a:t>VERDI</a:t>
            </a:r>
            <a:endParaRPr lang="en-US" dirty="0">
              <a:latin typeface="Arial" charset="0"/>
              <a:ea typeface="ＭＳ Ｐゴシック" charset="0"/>
              <a:cs typeface="ＭＳ Ｐゴシック" charset="0"/>
            </a:endParaRPr>
          </a:p>
          <a:p>
            <a:pPr lvl="1">
              <a:lnSpc>
                <a:spcPct val="70000"/>
              </a:lnSpc>
            </a:pPr>
            <a:r>
              <a:rPr lang="en-US" sz="1800" dirty="0">
                <a:latin typeface="Arial" charset="0"/>
                <a:ea typeface="ＭＳ Ｐゴシック" charset="0"/>
                <a:hlinkClick r:id="rId3"/>
              </a:rPr>
              <a:t>http://</a:t>
            </a:r>
            <a:r>
              <a:rPr lang="en-US" sz="1800" dirty="0" smtClean="0">
                <a:latin typeface="Arial" charset="0"/>
                <a:ea typeface="ＭＳ Ｐゴシック" charset="0"/>
                <a:hlinkClick r:id="rId3"/>
              </a:rPr>
              <a:t>www.verdi-tool.org</a:t>
            </a:r>
            <a:r>
              <a:rPr lang="en-US" sz="1800" dirty="0" smtClean="0">
                <a:latin typeface="Arial" charset="0"/>
                <a:ea typeface="ＭＳ Ｐゴシック" charset="0"/>
              </a:rPr>
              <a:t> </a:t>
            </a:r>
            <a:endParaRPr lang="en-US" sz="1800" dirty="0">
              <a:latin typeface="Arial" charset="0"/>
              <a:ea typeface="ＭＳ Ｐゴシック" charset="0"/>
            </a:endParaRPr>
          </a:p>
          <a:p>
            <a:pPr>
              <a:lnSpc>
                <a:spcPct val="70000"/>
              </a:lnSpc>
            </a:pPr>
            <a:r>
              <a:rPr lang="en-US" dirty="0">
                <a:latin typeface="Arial" charset="0"/>
                <a:ea typeface="ＭＳ Ｐゴシック" charset="0"/>
                <a:cs typeface="ＭＳ Ｐゴシック" charset="0"/>
              </a:rPr>
              <a:t>I/O API Utilities</a:t>
            </a:r>
          </a:p>
          <a:p>
            <a:pPr lvl="1">
              <a:lnSpc>
                <a:spcPct val="70000"/>
              </a:lnSpc>
            </a:pPr>
            <a:r>
              <a:rPr lang="en-US" sz="1800" dirty="0">
                <a:latin typeface="Arial" charset="0"/>
                <a:ea typeface="ＭＳ Ｐゴシック" charset="0"/>
                <a:hlinkClick r:id="rId4"/>
              </a:rPr>
              <a:t>http://www.baronams.com/products/ioapi</a:t>
            </a:r>
            <a:r>
              <a:rPr lang="en-US" sz="1800" dirty="0">
                <a:latin typeface="Arial" charset="0"/>
                <a:ea typeface="ＭＳ Ｐゴシック" charset="0"/>
              </a:rPr>
              <a:t> </a:t>
            </a:r>
          </a:p>
          <a:p>
            <a:pPr>
              <a:lnSpc>
                <a:spcPct val="70000"/>
              </a:lnSpc>
            </a:pPr>
            <a:r>
              <a:rPr lang="en-US" dirty="0" err="1">
                <a:latin typeface="Arial" charset="0"/>
                <a:ea typeface="ＭＳ Ｐゴシック" charset="0"/>
                <a:cs typeface="ＭＳ Ｐゴシック" charset="0"/>
              </a:rPr>
              <a:t>netCDF</a:t>
            </a:r>
            <a:r>
              <a:rPr lang="en-US" dirty="0">
                <a:latin typeface="Arial" charset="0"/>
                <a:ea typeface="ＭＳ Ｐゴシック" charset="0"/>
                <a:cs typeface="ＭＳ Ｐゴシック" charset="0"/>
              </a:rPr>
              <a:t> Operators</a:t>
            </a:r>
          </a:p>
          <a:p>
            <a:pPr lvl="1">
              <a:lnSpc>
                <a:spcPct val="70000"/>
              </a:lnSpc>
            </a:pPr>
            <a:r>
              <a:rPr lang="en-US" sz="1800" dirty="0">
                <a:latin typeface="Arial" charset="0"/>
                <a:ea typeface="ＭＳ Ｐゴシック" charset="0"/>
                <a:hlinkClick r:id="rId5"/>
              </a:rPr>
              <a:t>http://nco.sourceforge.net</a:t>
            </a:r>
            <a:r>
              <a:rPr lang="en-US" sz="1800" dirty="0">
                <a:latin typeface="Arial" charset="0"/>
                <a:ea typeface="ＭＳ Ｐゴシック" charset="0"/>
              </a:rPr>
              <a:t> </a:t>
            </a:r>
          </a:p>
          <a:p>
            <a:pPr>
              <a:lnSpc>
                <a:spcPct val="70000"/>
              </a:lnSpc>
            </a:pPr>
            <a:r>
              <a:rPr lang="en-US" dirty="0">
                <a:latin typeface="Arial" charset="0"/>
                <a:ea typeface="ＭＳ Ｐゴシック" charset="0"/>
                <a:cs typeface="ＭＳ Ｐゴシック" charset="0"/>
              </a:rPr>
              <a:t>NCAR Command-line Language</a:t>
            </a:r>
          </a:p>
          <a:p>
            <a:pPr lvl="1">
              <a:lnSpc>
                <a:spcPct val="70000"/>
              </a:lnSpc>
            </a:pPr>
            <a:r>
              <a:rPr lang="en-US" sz="1800" dirty="0">
                <a:latin typeface="Arial" charset="0"/>
                <a:ea typeface="ＭＳ Ｐゴシック" charset="0"/>
                <a:hlinkClick r:id="rId6"/>
              </a:rPr>
              <a:t>http://www.ncl.ucar.edu</a:t>
            </a:r>
            <a:endParaRPr lang="en-US" sz="1800" dirty="0">
              <a:latin typeface="Arial" charset="0"/>
              <a:ea typeface="ＭＳ Ｐゴシック" charset="0"/>
            </a:endParaRPr>
          </a:p>
          <a:p>
            <a:pPr>
              <a:lnSpc>
                <a:spcPct val="70000"/>
              </a:lnSpc>
            </a:pPr>
            <a:r>
              <a:rPr lang="en-US" dirty="0">
                <a:latin typeface="Arial" charset="0"/>
                <a:ea typeface="ＭＳ Ｐゴシック" charset="0"/>
                <a:cs typeface="ＭＳ Ｐゴシック" charset="0"/>
              </a:rPr>
              <a:t>Python I/O API Tools</a:t>
            </a:r>
          </a:p>
          <a:p>
            <a:pPr lvl="1">
              <a:lnSpc>
                <a:spcPct val="70000"/>
              </a:lnSpc>
            </a:pPr>
            <a:r>
              <a:rPr lang="en-US" sz="1800" dirty="0">
                <a:latin typeface="Arial" charset="0"/>
                <a:ea typeface="ＭＳ Ｐゴシック" charset="0"/>
                <a:hlinkClick r:id="rId7"/>
              </a:rPr>
              <a:t>http://www-pcmdi.llnl.gov/software-portal/Members/azubrow/ioapiTools/index_html</a:t>
            </a:r>
            <a:r>
              <a:rPr lang="en-US" sz="1800" dirty="0">
                <a:latin typeface="Arial" charset="0"/>
                <a:ea typeface="ＭＳ Ｐゴシック" charset="0"/>
              </a:rPr>
              <a:t> </a:t>
            </a:r>
          </a:p>
          <a:p>
            <a:pPr>
              <a:lnSpc>
                <a:spcPct val="70000"/>
              </a:lnSpc>
            </a:pPr>
            <a:r>
              <a:rPr lang="en-US" dirty="0">
                <a:latin typeface="Arial" charset="0"/>
                <a:ea typeface="ＭＳ Ｐゴシック" charset="0"/>
                <a:cs typeface="ＭＳ Ｐゴシック" charset="0"/>
              </a:rPr>
              <a:t>Atmospheric Model Evaluation Tool (AMET)</a:t>
            </a:r>
          </a:p>
          <a:p>
            <a:pPr lvl="1">
              <a:lnSpc>
                <a:spcPct val="70000"/>
              </a:lnSpc>
            </a:pPr>
            <a:r>
              <a:rPr lang="en-US" sz="1800" dirty="0" smtClean="0">
                <a:latin typeface="Arial" charset="0"/>
                <a:hlinkClick r:id="rId8"/>
              </a:rPr>
              <a:t>http://www.cmascenter.org</a:t>
            </a:r>
            <a:endParaRPr lang="en-US" sz="1800" dirty="0" smtClean="0">
              <a:latin typeface="Arial" charset="0"/>
            </a:endParaRPr>
          </a:p>
          <a:p>
            <a:pPr lvl="1">
              <a:lnSpc>
                <a:spcPct val="70000"/>
              </a:lnSpc>
            </a:pPr>
            <a:endParaRPr lang="en-US" sz="1800" dirty="0">
              <a:latin typeface="Arial" charset="0"/>
              <a:ea typeface="ＭＳ Ｐゴシック" charset="0"/>
            </a:endParaRPr>
          </a:p>
        </p:txBody>
      </p:sp>
    </p:spTree>
    <p:extLst>
      <p:ext uri="{BB962C8B-B14F-4D97-AF65-F5344CB8AC3E}">
        <p14:creationId xmlns:p14="http://schemas.microsoft.com/office/powerpoint/2010/main" val="281701673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4FE8F41-C5EB-C046-A583-6F734C051EFF}" type="slidenum">
              <a:rPr lang="en-US" sz="1400"/>
              <a:pPr/>
              <a:t>79</a:t>
            </a:fld>
            <a:endParaRPr lang="en-US" sz="1400"/>
          </a:p>
        </p:txBody>
      </p:sp>
      <p:pic>
        <p:nvPicPr>
          <p:cNvPr id="145410" name="Picture 14" descr="NC_gdj96_cc3_g3g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4338"/>
          <a:stretch>
            <a:fillRect/>
          </a:stretch>
        </p:blipFill>
        <p:spPr>
          <a:xfrm>
            <a:off x="214313" y="1989138"/>
            <a:ext cx="4257675" cy="3017837"/>
          </a:xfrm>
          <a:noFill/>
        </p:spPr>
      </p:pic>
      <p:pic>
        <p:nvPicPr>
          <p:cNvPr id="145411" name="Picture 16" descr="NC_gdj96_cc3_g1g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19200"/>
          <a:stretch>
            <a:fillRect/>
          </a:stretch>
        </p:blipFill>
        <p:spPr>
          <a:xfrm>
            <a:off x="4706938" y="465138"/>
            <a:ext cx="4241800" cy="2441575"/>
          </a:xfrm>
          <a:noFill/>
        </p:spPr>
      </p:pic>
      <p:pic>
        <p:nvPicPr>
          <p:cNvPr id="145412" name="Picture 18" descr="NC_gdj96_cc3_g2g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t="19200" r="1447"/>
          <a:stretch>
            <a:fillRect/>
          </a:stretch>
        </p:blipFill>
        <p:spPr>
          <a:xfrm>
            <a:off x="4673600" y="3468688"/>
            <a:ext cx="4405313" cy="2447925"/>
          </a:xfrm>
          <a:noFill/>
        </p:spPr>
      </p:pic>
      <p:sp>
        <p:nvSpPr>
          <p:cNvPr id="145413" name="Text Box 19"/>
          <p:cNvSpPr txBox="1">
            <a:spLocks noChangeArrowheads="1"/>
          </p:cNvSpPr>
          <p:nvPr/>
        </p:nvSpPr>
        <p:spPr bwMode="auto">
          <a:xfrm>
            <a:off x="1543050" y="5157788"/>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4-km </a:t>
            </a:r>
          </a:p>
        </p:txBody>
      </p:sp>
      <p:sp>
        <p:nvSpPr>
          <p:cNvPr id="145414" name="Text Box 20"/>
          <p:cNvSpPr txBox="1">
            <a:spLocks noChangeArrowheads="1"/>
          </p:cNvSpPr>
          <p:nvPr/>
        </p:nvSpPr>
        <p:spPr bwMode="auto">
          <a:xfrm>
            <a:off x="5957888" y="2957513"/>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36-km</a:t>
            </a:r>
          </a:p>
        </p:txBody>
      </p:sp>
      <p:sp>
        <p:nvSpPr>
          <p:cNvPr id="145415" name="Text Box 21"/>
          <p:cNvSpPr txBox="1">
            <a:spLocks noChangeArrowheads="1"/>
          </p:cNvSpPr>
          <p:nvPr/>
        </p:nvSpPr>
        <p:spPr bwMode="auto">
          <a:xfrm>
            <a:off x="6115050" y="6043613"/>
            <a:ext cx="158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12-km</a:t>
            </a:r>
          </a:p>
        </p:txBody>
      </p:sp>
      <p:sp>
        <p:nvSpPr>
          <p:cNvPr id="145416" name="Text Box 22"/>
          <p:cNvSpPr txBox="1">
            <a:spLocks noChangeArrowheads="1"/>
          </p:cNvSpPr>
          <p:nvPr/>
        </p:nvSpPr>
        <p:spPr bwMode="auto">
          <a:xfrm>
            <a:off x="285750" y="485775"/>
            <a:ext cx="4129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solidFill>
                  <a:schemeClr val="tx2"/>
                </a:solidFill>
                <a:latin typeface="Arial" charset="0"/>
              </a:rPr>
              <a:t>MPE Example 1</a:t>
            </a:r>
          </a:p>
          <a:p>
            <a:pPr>
              <a:spcBef>
                <a:spcPct val="50000"/>
              </a:spcBef>
            </a:pPr>
            <a:r>
              <a:rPr lang="en-US" dirty="0">
                <a:solidFill>
                  <a:schemeClr val="tx2"/>
                </a:solidFill>
                <a:latin typeface="Arial" charset="0"/>
              </a:rPr>
              <a:t>Grid Resolution Variability</a:t>
            </a:r>
          </a:p>
        </p:txBody>
      </p:sp>
    </p:spTree>
    <p:extLst>
      <p:ext uri="{BB962C8B-B14F-4D97-AF65-F5344CB8AC3E}">
        <p14:creationId xmlns:p14="http://schemas.microsoft.com/office/powerpoint/2010/main" val="87733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37B87C1-65AF-0347-A9D2-02448F62D026}" type="slidenum">
              <a:rPr lang="en-US" sz="1400"/>
              <a:pPr/>
              <a:t>8</a:t>
            </a:fld>
            <a:endParaRPr lang="en-US" sz="1400"/>
          </a:p>
        </p:txBody>
      </p:sp>
      <p:sp>
        <p:nvSpPr>
          <p:cNvPr id="2765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Full Continuity Equations</a:t>
            </a:r>
          </a:p>
        </p:txBody>
      </p:sp>
      <p:sp>
        <p:nvSpPr>
          <p:cNvPr id="27651" name="Rectangle 3"/>
          <p:cNvSpPr>
            <a:spLocks noGrp="1" noChangeArrowheads="1"/>
          </p:cNvSpPr>
          <p:nvPr>
            <p:ph type="body" idx="1"/>
          </p:nvPr>
        </p:nvSpPr>
        <p:spPr>
          <a:xfrm>
            <a:off x="301625" y="1676400"/>
            <a:ext cx="8540750" cy="4648200"/>
          </a:xfrm>
        </p:spPr>
        <p:txBody>
          <a:bodyPr/>
          <a:lstStyle/>
          <a:p>
            <a:pPr marL="342900" indent="-342900"/>
            <a:r>
              <a:rPr lang="en-US" dirty="0">
                <a:solidFill>
                  <a:srgbClr val="000090"/>
                </a:solidFill>
                <a:latin typeface="Arial" charset="0"/>
                <a:ea typeface="ＭＳ Ｐゴシック" charset="0"/>
                <a:cs typeface="ＭＳ Ｐゴシック" charset="0"/>
              </a:rPr>
              <a:t>Gas Continuity Equation</a:t>
            </a:r>
          </a:p>
          <a:p>
            <a:pPr marL="342900" indent="-342900">
              <a:buFont typeface="Monotype Sorts" charset="0"/>
              <a:buNone/>
            </a:pPr>
            <a:r>
              <a:rPr lang="en-US"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∂C/</a:t>
            </a:r>
            <a:r>
              <a:rPr lang="en-US" sz="18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∂t +    </a:t>
            </a:r>
            <a:r>
              <a:rPr lang="en-US" sz="1800"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v</a:t>
            </a:r>
            <a:r>
              <a:rPr lang="en-US" sz="1800" dirty="0" err="1">
                <a:latin typeface="Arial" charset="0"/>
                <a:ea typeface="ＭＳ Ｐゴシック" charset="0"/>
                <a:cs typeface="ＭＳ Ｐゴシック" charset="0"/>
              </a:rPr>
              <a:t>C</a:t>
            </a:r>
            <a:r>
              <a:rPr lang="en-US" sz="1800" dirty="0">
                <a:latin typeface="Arial" charset="0"/>
                <a:ea typeface="ＭＳ Ｐゴシック" charset="0"/>
                <a:cs typeface="ＭＳ Ｐゴシック" charset="0"/>
              </a:rPr>
              <a:t>) = D    </a:t>
            </a:r>
            <a:r>
              <a:rPr lang="en-US" sz="1800" baseline="30000" dirty="0">
                <a:latin typeface="Arial" charset="0"/>
                <a:ea typeface="ＭＳ Ｐゴシック" charset="0"/>
                <a:cs typeface="ＭＳ Ｐゴシック" charset="0"/>
              </a:rPr>
              <a:t>2</a:t>
            </a:r>
            <a:r>
              <a:rPr lang="en-US" sz="1800" dirty="0">
                <a:latin typeface="Arial" charset="0"/>
                <a:ea typeface="ＭＳ Ｐゴシック" charset="0"/>
                <a:cs typeface="ＭＳ Ｐゴシック" charset="0"/>
              </a:rPr>
              <a:t> C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chemg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emisg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depg</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washg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nucg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c</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eg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dp</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sg</a:t>
            </a:r>
            <a:r>
              <a:rPr lang="en-US" sz="1800" i="1" baseline="-250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ds</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eg</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hrg</a:t>
            </a:r>
            <a:endParaRPr lang="en-US" sz="1800" i="1" baseline="-25000" dirty="0">
              <a:latin typeface="Arial" charset="0"/>
              <a:ea typeface="ＭＳ Ｐゴシック" charset="0"/>
              <a:cs typeface="ＭＳ Ｐゴシック" charset="0"/>
            </a:endParaRPr>
          </a:p>
          <a:p>
            <a:pPr marL="342900" indent="-342900"/>
            <a:r>
              <a:rPr lang="en-US" dirty="0">
                <a:solidFill>
                  <a:srgbClr val="22228B"/>
                </a:solidFill>
                <a:latin typeface="Arial" charset="0"/>
                <a:ea typeface="ＭＳ Ｐゴシック" charset="0"/>
                <a:cs typeface="ＭＳ Ｐゴシック" charset="0"/>
              </a:rPr>
              <a:t>Particle Continuity Equation </a:t>
            </a:r>
            <a:r>
              <a:rPr lang="en-US" sz="1600" dirty="0">
                <a:solidFill>
                  <a:srgbClr val="22228B"/>
                </a:solidFill>
                <a:latin typeface="Arial" charset="0"/>
                <a:ea typeface="ＭＳ Ｐゴシック" charset="0"/>
                <a:cs typeface="ＭＳ Ｐゴシック" charset="0"/>
              </a:rPr>
              <a:t>(number)</a:t>
            </a:r>
          </a:p>
          <a:p>
            <a:pPr marL="342900" indent="-342900">
              <a:buFont typeface="Monotype Sorts" charset="0"/>
              <a:buNone/>
            </a:pPr>
            <a:r>
              <a:rPr lang="en-US" sz="1800" i="1" dirty="0">
                <a:latin typeface="Arial" charset="0"/>
                <a:ea typeface="ＭＳ Ｐゴシック" charset="0"/>
                <a:cs typeface="ＭＳ Ｐゴシック" charset="0"/>
              </a:rPr>
              <a:t>	∂n/</a:t>
            </a:r>
            <a:r>
              <a:rPr lang="en-US" sz="18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∂t +    </a:t>
            </a:r>
            <a:r>
              <a:rPr lang="en-US" sz="1800"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vn</a:t>
            </a:r>
            <a:r>
              <a:rPr lang="en-US" sz="1800" dirty="0">
                <a:latin typeface="Arial" charset="0"/>
                <a:ea typeface="ＭＳ Ｐゴシック" charset="0"/>
                <a:cs typeface="ＭＳ Ｐゴシック" charset="0"/>
              </a:rPr>
              <a:t>) = D    </a:t>
            </a:r>
            <a:r>
              <a:rPr lang="en-US" sz="1800" baseline="30000" dirty="0">
                <a:latin typeface="Arial" charset="0"/>
                <a:ea typeface="ＭＳ Ｐゴシック" charset="0"/>
                <a:cs typeface="ＭＳ Ｐゴシック" charset="0"/>
              </a:rPr>
              <a:t>2</a:t>
            </a:r>
            <a:r>
              <a:rPr lang="en-US" sz="18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n</a:t>
            </a:r>
            <a:r>
              <a:rPr lang="en-US" sz="1800"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emisn</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depn</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sedn</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nucn</a:t>
            </a:r>
            <a:r>
              <a:rPr lang="en-US" sz="1800" i="1" dirty="0">
                <a:latin typeface="Arial" charset="0"/>
                <a:ea typeface="ＭＳ Ｐゴシック" charset="0"/>
                <a:cs typeface="ＭＳ Ｐゴシック" charset="0"/>
              </a:rPr>
              <a:t> </a:t>
            </a:r>
          </a:p>
          <a:p>
            <a:pPr marL="342900" indent="-342900">
              <a:buFont typeface="Monotype Sorts" charset="0"/>
              <a:buNone/>
            </a:pP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washn</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coagn</a:t>
            </a:r>
            <a:endParaRPr lang="en-US" dirty="0">
              <a:solidFill>
                <a:schemeClr val="hlink"/>
              </a:solidFill>
              <a:latin typeface="Arial" charset="0"/>
              <a:ea typeface="ＭＳ Ｐゴシック" charset="0"/>
              <a:cs typeface="ＭＳ Ｐゴシック" charset="0"/>
            </a:endParaRPr>
          </a:p>
          <a:p>
            <a:pPr marL="342900" indent="-342900"/>
            <a:r>
              <a:rPr lang="en-US" dirty="0">
                <a:solidFill>
                  <a:srgbClr val="22228B"/>
                </a:solidFill>
                <a:latin typeface="Arial" charset="0"/>
                <a:ea typeface="ＭＳ Ｐゴシック" charset="0"/>
                <a:cs typeface="ＭＳ Ｐゴシック" charset="0"/>
              </a:rPr>
              <a:t>Particle Continuity Equation </a:t>
            </a:r>
            <a:r>
              <a:rPr lang="en-US" sz="1600" dirty="0">
                <a:solidFill>
                  <a:srgbClr val="22228B"/>
                </a:solidFill>
                <a:latin typeface="Arial" charset="0"/>
                <a:ea typeface="ＭＳ Ｐゴシック" charset="0"/>
                <a:cs typeface="ＭＳ Ｐゴシック" charset="0"/>
              </a:rPr>
              <a:t>(volume concentration)</a:t>
            </a:r>
          </a:p>
          <a:p>
            <a:pPr marL="342900" indent="-342900">
              <a:buFont typeface="Monotype Sorts" charset="0"/>
              <a:buNone/>
            </a:pPr>
            <a:r>
              <a:rPr lang="en-US" sz="1600" dirty="0">
                <a:solidFill>
                  <a:schemeClr val="hlink"/>
                </a:solidFill>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∂V/</a:t>
            </a:r>
            <a:r>
              <a:rPr lang="en-US" sz="18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∂t +    </a:t>
            </a:r>
            <a:r>
              <a:rPr lang="en-US" sz="1800"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vV</a:t>
            </a:r>
            <a:r>
              <a:rPr lang="en-US" sz="1800" dirty="0">
                <a:latin typeface="Arial" charset="0"/>
                <a:ea typeface="ＭＳ Ｐゴシック" charset="0"/>
                <a:cs typeface="ＭＳ Ｐゴシック" charset="0"/>
              </a:rPr>
              <a:t>) = D    </a:t>
            </a:r>
            <a:r>
              <a:rPr lang="en-US" sz="1800" baseline="30000" dirty="0">
                <a:latin typeface="Arial" charset="0"/>
                <a:ea typeface="ＭＳ Ｐゴシック" charset="0"/>
                <a:cs typeface="ＭＳ Ｐゴシック" charset="0"/>
              </a:rPr>
              <a:t>2</a:t>
            </a:r>
            <a:r>
              <a:rPr lang="en-US" sz="18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V</a:t>
            </a:r>
            <a:r>
              <a:rPr lang="en-US" sz="1800"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emisv</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depv</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sedv</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nucv</a:t>
            </a:r>
            <a:r>
              <a:rPr lang="en-US" sz="1800" i="1" dirty="0">
                <a:latin typeface="Arial" charset="0"/>
                <a:ea typeface="ＭＳ Ｐゴシック" charset="0"/>
                <a:cs typeface="ＭＳ Ｐゴシック" charset="0"/>
              </a:rPr>
              <a:t> </a:t>
            </a:r>
          </a:p>
          <a:p>
            <a:pPr marL="342900" indent="-342900">
              <a:buFont typeface="Monotype Sorts" charset="0"/>
              <a:buNone/>
            </a:pP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washv</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coagv</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c</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ev</a:t>
            </a: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dp</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sv</a:t>
            </a:r>
            <a:r>
              <a:rPr lang="en-US" sz="1800" i="1" baseline="-250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ds</a:t>
            </a:r>
            <a:r>
              <a:rPr lang="en-US" sz="1800" i="1" baseline="-25000" dirty="0">
                <a:latin typeface="Arial" charset="0"/>
                <a:ea typeface="ＭＳ Ｐゴシック" charset="0"/>
                <a:cs typeface="ＭＳ Ｐゴシック" charset="0"/>
              </a:rPr>
              <a:t>/</a:t>
            </a:r>
            <a:r>
              <a:rPr lang="en-US" sz="1800" i="1" baseline="-25000" dirty="0" err="1">
                <a:latin typeface="Arial" charset="0"/>
                <a:ea typeface="ＭＳ Ｐゴシック" charset="0"/>
                <a:cs typeface="ＭＳ Ｐゴシック" charset="0"/>
              </a:rPr>
              <a:t>ev</a:t>
            </a:r>
            <a:r>
              <a:rPr lang="en-US" sz="1800" i="1" dirty="0">
                <a:latin typeface="Arial" charset="0"/>
                <a:ea typeface="ＭＳ Ｐゴシック" charset="0"/>
                <a:cs typeface="ＭＳ Ｐゴシック" charset="0"/>
              </a:rPr>
              <a:t> </a:t>
            </a:r>
          </a:p>
          <a:p>
            <a:pPr marL="342900" indent="-342900">
              <a:buFont typeface="Monotype Sorts" charset="0"/>
              <a:buNone/>
            </a:pPr>
            <a:r>
              <a:rPr lang="en-US" sz="1800" i="1" dirty="0">
                <a:latin typeface="Arial" charset="0"/>
                <a:ea typeface="ＭＳ Ｐゴシック" charset="0"/>
                <a:cs typeface="ＭＳ Ｐゴシック" charset="0"/>
              </a:rPr>
              <a:t>				+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egv</a:t>
            </a:r>
            <a:r>
              <a:rPr lang="en-US" sz="1800" i="1" baseline="-250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qgv</a:t>
            </a:r>
            <a:r>
              <a:rPr lang="en-US" sz="1800" i="1" baseline="-25000" dirty="0">
                <a:latin typeface="Arial" charset="0"/>
                <a:ea typeface="ＭＳ Ｐゴシック" charset="0"/>
                <a:cs typeface="ＭＳ Ｐゴシック" charset="0"/>
              </a:rPr>
              <a:t> </a:t>
            </a:r>
            <a:r>
              <a:rPr lang="en-US" sz="1800" i="1" dirty="0">
                <a:latin typeface="Arial" charset="0"/>
                <a:ea typeface="ＭＳ Ｐゴシック" charset="0"/>
                <a:cs typeface="ＭＳ Ｐゴシック" charset="0"/>
              </a:rPr>
              <a:t>+ </a:t>
            </a:r>
            <a:r>
              <a:rPr lang="en-US" sz="1800" i="1" dirty="0" err="1">
                <a:latin typeface="Arial" charset="0"/>
                <a:ea typeface="ＭＳ Ｐゴシック" charset="0"/>
                <a:cs typeface="ＭＳ Ｐゴシック" charset="0"/>
              </a:rPr>
              <a:t>R</a:t>
            </a:r>
            <a:r>
              <a:rPr lang="en-US" sz="1800" i="1" baseline="-25000" dirty="0" err="1">
                <a:latin typeface="Arial" charset="0"/>
                <a:ea typeface="ＭＳ Ｐゴシック" charset="0"/>
                <a:cs typeface="ＭＳ Ｐゴシック" charset="0"/>
              </a:rPr>
              <a:t>hrv</a:t>
            </a:r>
            <a:r>
              <a:rPr lang="en-US" sz="1800" i="1" baseline="-25000" dirty="0">
                <a:latin typeface="Arial" charset="0"/>
                <a:ea typeface="ＭＳ Ｐゴシック" charset="0"/>
                <a:cs typeface="ＭＳ Ｐゴシック" charset="0"/>
              </a:rPr>
              <a:t> </a:t>
            </a:r>
          </a:p>
          <a:p>
            <a:pPr marL="342900" indent="-342900">
              <a:buFont typeface="Monotype Sorts" charset="0"/>
              <a:buNone/>
            </a:pPr>
            <a:endParaRPr lang="en-US" sz="1600" dirty="0">
              <a:solidFill>
                <a:schemeClr val="hlink"/>
              </a:solidFill>
              <a:latin typeface="Arial" charset="0"/>
              <a:ea typeface="ＭＳ Ｐゴシック" charset="0"/>
              <a:cs typeface="ＭＳ Ｐゴシック" charset="0"/>
            </a:endParaRPr>
          </a:p>
          <a:p>
            <a:pPr marL="342900" indent="-342900"/>
            <a:endParaRPr lang="en-US" sz="1600" dirty="0">
              <a:solidFill>
                <a:schemeClr val="hlink"/>
              </a:solidFill>
              <a:latin typeface="Arial" charset="0"/>
              <a:ea typeface="ＭＳ Ｐゴシック" charset="0"/>
              <a:cs typeface="ＭＳ Ｐゴシック" charset="0"/>
            </a:endParaRPr>
          </a:p>
        </p:txBody>
      </p:sp>
      <p:sp>
        <p:nvSpPr>
          <p:cNvPr id="222212" name="AutoShape 4"/>
          <p:cNvSpPr>
            <a:spLocks noChangeArrowheads="1"/>
          </p:cNvSpPr>
          <p:nvPr/>
        </p:nvSpPr>
        <p:spPr bwMode="auto">
          <a:xfrm rot="10800000">
            <a:off x="1563688" y="2260600"/>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2213" name="AutoShape 5"/>
          <p:cNvSpPr>
            <a:spLocks noChangeArrowheads="1"/>
          </p:cNvSpPr>
          <p:nvPr/>
        </p:nvSpPr>
        <p:spPr bwMode="auto">
          <a:xfrm rot="10800000">
            <a:off x="2743200" y="2286000"/>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2214" name="AutoShape 6"/>
          <p:cNvSpPr>
            <a:spLocks noChangeArrowheads="1"/>
          </p:cNvSpPr>
          <p:nvPr/>
        </p:nvSpPr>
        <p:spPr bwMode="auto">
          <a:xfrm rot="10800000">
            <a:off x="2667000" y="3352800"/>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2215" name="AutoShape 7"/>
          <p:cNvSpPr>
            <a:spLocks noChangeArrowheads="1"/>
          </p:cNvSpPr>
          <p:nvPr/>
        </p:nvSpPr>
        <p:spPr bwMode="auto">
          <a:xfrm rot="10800000">
            <a:off x="1531938" y="3322638"/>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2216" name="AutoShape 8"/>
          <p:cNvSpPr>
            <a:spLocks noChangeArrowheads="1"/>
          </p:cNvSpPr>
          <p:nvPr/>
        </p:nvSpPr>
        <p:spPr bwMode="auto">
          <a:xfrm rot="10800000">
            <a:off x="1573213" y="4410075"/>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2217" name="AutoShape 9"/>
          <p:cNvSpPr>
            <a:spLocks noChangeArrowheads="1"/>
          </p:cNvSpPr>
          <p:nvPr/>
        </p:nvSpPr>
        <p:spPr bwMode="auto">
          <a:xfrm rot="10800000">
            <a:off x="2743200" y="4419600"/>
            <a:ext cx="228600" cy="228600"/>
          </a:xfrm>
          <a:prstGeom prst="triangle">
            <a:avLst>
              <a:gd name="adj" fmla="val 50000"/>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232777768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7723C0D-F369-F542-A9D1-70DFF9F41DDB}" type="slidenum">
              <a:rPr lang="en-US" sz="1400"/>
              <a:pPr/>
              <a:t>80</a:t>
            </a:fld>
            <a:endParaRPr lang="en-US" sz="1400"/>
          </a:p>
        </p:txBody>
      </p:sp>
      <p:sp>
        <p:nvSpPr>
          <p:cNvPr id="147458" name="Rectangle 2"/>
          <p:cNvSpPr>
            <a:spLocks noGrp="1" noChangeArrowheads="1"/>
          </p:cNvSpPr>
          <p:nvPr>
            <p:ph type="title"/>
          </p:nvPr>
        </p:nvSpPr>
        <p:spPr/>
        <p:txBody>
          <a:bodyPr/>
          <a:lstStyle/>
          <a:p>
            <a:r>
              <a:rPr lang="en-US" sz="3200">
                <a:latin typeface="Arial" charset="0"/>
                <a:ea typeface="ＭＳ Ｐゴシック" charset="0"/>
                <a:cs typeface="ＭＳ Ｐゴシック" charset="0"/>
              </a:rPr>
              <a:t>MPE Example 2</a:t>
            </a:r>
            <a:br>
              <a:rPr lang="en-US" sz="3200">
                <a:latin typeface="Arial" charset="0"/>
                <a:ea typeface="ＭＳ Ｐゴシック" charset="0"/>
                <a:cs typeface="ＭＳ Ｐゴシック" charset="0"/>
              </a:rPr>
            </a:br>
            <a:r>
              <a:rPr lang="en-US" sz="3200">
                <a:latin typeface="Arial" charset="0"/>
                <a:ea typeface="ＭＳ Ｐゴシック" charset="0"/>
                <a:cs typeface="ＭＳ Ｐゴシック" charset="0"/>
              </a:rPr>
              <a:t>Spatial Variability of Peak Predictions</a:t>
            </a:r>
            <a:endParaRPr lang="en-US" sz="1600">
              <a:latin typeface="Arial" charset="0"/>
              <a:ea typeface="ＭＳ Ｐゴシック" charset="0"/>
              <a:cs typeface="ＭＳ Ｐゴシック" charset="0"/>
            </a:endParaRPr>
          </a:p>
        </p:txBody>
      </p:sp>
      <p:pic>
        <p:nvPicPr>
          <p:cNvPr id="147459" name="Picture 9" descr="96_7x7gr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797050"/>
            <a:ext cx="67389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31081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DAEBFED-1AAA-E740-A5E2-BD638E85DBA4}" type="slidenum">
              <a:rPr lang="en-US" sz="1400"/>
              <a:pPr/>
              <a:t>81</a:t>
            </a:fld>
            <a:endParaRPr lang="en-US" sz="1400"/>
          </a:p>
        </p:txBody>
      </p:sp>
      <p:sp>
        <p:nvSpPr>
          <p:cNvPr id="149506" name="Rectangle 1026"/>
          <p:cNvSpPr>
            <a:spLocks noGrp="1" noChangeArrowheads="1"/>
          </p:cNvSpPr>
          <p:nvPr>
            <p:ph type="title"/>
          </p:nvPr>
        </p:nvSpPr>
        <p:spPr>
          <a:xfrm>
            <a:off x="457200" y="457200"/>
            <a:ext cx="8229600" cy="1193800"/>
          </a:xfrm>
        </p:spPr>
        <p:txBody>
          <a:bodyPr/>
          <a:lstStyle/>
          <a:p>
            <a:r>
              <a:rPr lang="en-US" dirty="0">
                <a:latin typeface="Arial" charset="0"/>
                <a:ea typeface="ＭＳ Ｐゴシック" charset="0"/>
                <a:cs typeface="ＭＳ Ｐゴシック" charset="0"/>
              </a:rPr>
              <a:t>MPE Example 3</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Wind and </a:t>
            </a:r>
            <a:r>
              <a:rPr lang="en-US" dirty="0" err="1">
                <a:latin typeface="Arial" charset="0"/>
                <a:ea typeface="ＭＳ Ｐゴシック" charset="0"/>
                <a:cs typeface="ＭＳ Ｐゴシック" charset="0"/>
              </a:rPr>
              <a:t>Obs</a:t>
            </a:r>
            <a:r>
              <a:rPr lang="en-US" dirty="0">
                <a:latin typeface="Arial" charset="0"/>
                <a:ea typeface="ＭＳ Ｐゴシック" charset="0"/>
                <a:cs typeface="ＭＳ Ｐゴシック" charset="0"/>
              </a:rPr>
              <a:t> Overlay</a:t>
            </a:r>
            <a:endParaRPr lang="en-US" sz="1800" dirty="0">
              <a:latin typeface="Arial" charset="0"/>
              <a:ea typeface="ＭＳ Ｐゴシック" charset="0"/>
              <a:cs typeface="ＭＳ Ｐゴシック" charset="0"/>
            </a:endParaRPr>
          </a:p>
        </p:txBody>
      </p:sp>
      <p:pic>
        <p:nvPicPr>
          <p:cNvPr id="149507" name="Picture 1031" descr="jul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90725"/>
            <a:ext cx="8062913"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6006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7"/>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15D972A-F19C-BC4C-A164-95EADF4EE052}" type="slidenum">
              <a:rPr lang="en-US" sz="1400"/>
              <a:pPr/>
              <a:t>82</a:t>
            </a:fld>
            <a:endParaRPr lang="en-US" sz="1400"/>
          </a:p>
        </p:txBody>
      </p:sp>
      <p:sp>
        <p:nvSpPr>
          <p:cNvPr id="151554" name="Rectangle 2"/>
          <p:cNvSpPr>
            <a:spLocks noGrp="1" noChangeArrowheads="1"/>
          </p:cNvSpPr>
          <p:nvPr>
            <p:ph type="title"/>
          </p:nvPr>
        </p:nvSpPr>
        <p:spPr>
          <a:xfrm>
            <a:off x="457200" y="457200"/>
            <a:ext cx="8229600" cy="1139825"/>
          </a:xfrm>
        </p:spPr>
        <p:txBody>
          <a:bodyPr/>
          <a:lstStyle/>
          <a:p>
            <a:r>
              <a:rPr lang="en-US" dirty="0">
                <a:latin typeface="Arial" charset="0"/>
                <a:ea typeface="ＭＳ Ｐゴシック" charset="0"/>
                <a:cs typeface="ＭＳ Ｐゴシック" charset="0"/>
              </a:rPr>
              <a:t>MPE Example 4</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Scatter Plot Analyses</a:t>
            </a:r>
            <a:endParaRPr lang="en-US" sz="1800" dirty="0">
              <a:latin typeface="Arial" charset="0"/>
              <a:ea typeface="ＭＳ Ｐゴシック" charset="0"/>
              <a:cs typeface="ＭＳ Ｐゴシック" charset="0"/>
            </a:endParaRPr>
          </a:p>
        </p:txBody>
      </p:sp>
      <p:sp>
        <p:nvSpPr>
          <p:cNvPr id="151555" name="Rectangle 3"/>
          <p:cNvSpPr>
            <a:spLocks noGrp="1" noChangeArrowheads="1"/>
          </p:cNvSpPr>
          <p:nvPr>
            <p:ph type="body" sz="half" idx="1"/>
          </p:nvPr>
        </p:nvSpPr>
        <p:spPr>
          <a:xfrm>
            <a:off x="685800" y="1981200"/>
            <a:ext cx="7138988" cy="4114800"/>
          </a:xfrm>
        </p:spPr>
        <p:txBody>
          <a:bodyPr/>
          <a:lstStyle/>
          <a:p>
            <a:r>
              <a:rPr lang="en-US" sz="2000">
                <a:latin typeface="Arial" charset="0"/>
                <a:ea typeface="ＭＳ Ｐゴシック" charset="0"/>
                <a:cs typeface="ＭＳ Ｐゴシック" charset="0"/>
              </a:rPr>
              <a:t>Regression analyses present model results across multiple observation points or time periods</a:t>
            </a:r>
          </a:p>
          <a:p>
            <a:pPr lvl="1"/>
            <a:endParaRPr lang="en-US" sz="1600">
              <a:latin typeface="Arial" charset="0"/>
              <a:ea typeface="ＭＳ Ｐゴシック" charset="0"/>
            </a:endParaRPr>
          </a:p>
        </p:txBody>
      </p:sp>
      <p:pic>
        <p:nvPicPr>
          <p:cNvPr id="151556" name="Picture 9" descr="A_allsite_allday_G_O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r="17999"/>
          <a:stretch>
            <a:fillRect/>
          </a:stretch>
        </p:blipFill>
        <p:spPr>
          <a:xfrm>
            <a:off x="1017588" y="3095625"/>
            <a:ext cx="3125787" cy="2859088"/>
          </a:xfrm>
          <a:noFill/>
        </p:spPr>
      </p:pic>
      <p:pic>
        <p:nvPicPr>
          <p:cNvPr id="151557" name="Picture 11" descr="A_allsite_allday_SO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r="19501"/>
          <a:stretch>
            <a:fillRect/>
          </a:stretch>
        </p:blipFill>
        <p:spPr>
          <a:xfrm>
            <a:off x="4918075" y="3092450"/>
            <a:ext cx="3108325" cy="2897188"/>
          </a:xfrm>
          <a:noFill/>
        </p:spPr>
      </p:pic>
      <p:sp>
        <p:nvSpPr>
          <p:cNvPr id="151558" name="Text Box 13"/>
          <p:cNvSpPr txBox="1">
            <a:spLocks noChangeArrowheads="1"/>
          </p:cNvSpPr>
          <p:nvPr/>
        </p:nvSpPr>
        <p:spPr bwMode="auto">
          <a:xfrm>
            <a:off x="1854200" y="5989638"/>
            <a:ext cx="167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O</a:t>
            </a:r>
            <a:r>
              <a:rPr lang="en-US" baseline="-25000"/>
              <a:t>3</a:t>
            </a:r>
          </a:p>
        </p:txBody>
      </p:sp>
      <p:sp>
        <p:nvSpPr>
          <p:cNvPr id="151559" name="Text Box 14"/>
          <p:cNvSpPr txBox="1">
            <a:spLocks noChangeArrowheads="1"/>
          </p:cNvSpPr>
          <p:nvPr/>
        </p:nvSpPr>
        <p:spPr bwMode="auto">
          <a:xfrm>
            <a:off x="5764213" y="5962650"/>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SO</a:t>
            </a:r>
            <a:r>
              <a:rPr lang="en-US" baseline="-25000"/>
              <a:t>4</a:t>
            </a:r>
          </a:p>
        </p:txBody>
      </p:sp>
    </p:spTree>
    <p:extLst>
      <p:ext uri="{BB962C8B-B14F-4D97-AF65-F5344CB8AC3E}">
        <p14:creationId xmlns:p14="http://schemas.microsoft.com/office/powerpoint/2010/main" val="231430626"/>
      </p:ext>
    </p:extLst>
  </p:cSld>
  <p:clrMapOvr>
    <a:masterClrMapping/>
  </p:clrMapOvr>
  <p:transition xmlns:p14="http://schemas.microsoft.com/office/powerpoint/2010/main" advTm="8000">
    <p:fade thruBlk="1"/>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932CA78-1153-264B-9B2A-57386479B1BF}" type="slidenum">
              <a:rPr lang="en-US" sz="1400"/>
              <a:pPr/>
              <a:t>83</a:t>
            </a:fld>
            <a:endParaRPr lang="en-US" sz="1400"/>
          </a:p>
        </p:txBody>
      </p:sp>
      <p:sp>
        <p:nvSpPr>
          <p:cNvPr id="15360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MPE Example 5</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Time Series Analyses</a:t>
            </a:r>
            <a:endParaRPr lang="en-US" sz="1800">
              <a:latin typeface="Arial" charset="0"/>
              <a:ea typeface="ＭＳ Ｐゴシック" charset="0"/>
              <a:cs typeface="ＭＳ Ｐゴシック" charset="0"/>
            </a:endParaRPr>
          </a:p>
        </p:txBody>
      </p:sp>
      <p:pic>
        <p:nvPicPr>
          <p:cNvPr id="153603" name="Picture 14" descr="O38_gdj96_g1_g2_g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714"/>
          <a:stretch>
            <a:fillRect/>
          </a:stretch>
        </p:blipFill>
        <p:spPr>
          <a:xfrm>
            <a:off x="1577975" y="2163763"/>
            <a:ext cx="5453063" cy="3600450"/>
          </a:xfrm>
          <a:noFill/>
        </p:spPr>
      </p:pic>
    </p:spTree>
    <p:extLst>
      <p:ext uri="{BB962C8B-B14F-4D97-AF65-F5344CB8AC3E}">
        <p14:creationId xmlns:p14="http://schemas.microsoft.com/office/powerpoint/2010/main" val="320813856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99E43E2-A148-3949-B768-E57484171FA3}" type="slidenum">
              <a:rPr lang="en-US" sz="1400"/>
              <a:pPr/>
              <a:t>84</a:t>
            </a:fld>
            <a:endParaRPr lang="en-US" sz="1400"/>
          </a:p>
        </p:txBody>
      </p:sp>
      <p:sp>
        <p:nvSpPr>
          <p:cNvPr id="155650" name="Rectangle 2"/>
          <p:cNvSpPr>
            <a:spLocks noGrp="1" noChangeArrowheads="1"/>
          </p:cNvSpPr>
          <p:nvPr>
            <p:ph type="title" sz="quarter"/>
          </p:nvPr>
        </p:nvSpPr>
        <p:spPr/>
        <p:txBody>
          <a:bodyPr/>
          <a:lstStyle/>
          <a:p>
            <a:r>
              <a:rPr lang="en-US" sz="4000" dirty="0">
                <a:latin typeface="Arial" charset="0"/>
                <a:ea typeface="ＭＳ Ｐゴシック" charset="0"/>
                <a:cs typeface="ＭＳ Ｐゴシック" charset="0"/>
              </a:rPr>
              <a:t>MPE Example 6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Attainment Demonstration for O</a:t>
            </a:r>
            <a:r>
              <a:rPr lang="en-US" sz="4000" baseline="-25000" dirty="0">
                <a:latin typeface="Arial" charset="0"/>
                <a:ea typeface="ＭＳ Ｐゴシック" charset="0"/>
                <a:cs typeface="ＭＳ Ｐゴシック" charset="0"/>
              </a:rPr>
              <a:t>3</a:t>
            </a:r>
          </a:p>
        </p:txBody>
      </p:sp>
      <p:pic>
        <p:nvPicPr>
          <p:cNvPr id="155651" name="Picture 3" descr="DVC_g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2362200"/>
            <a:ext cx="4114800" cy="2787650"/>
          </a:xfrm>
          <a:noFill/>
        </p:spPr>
      </p:pic>
      <p:pic>
        <p:nvPicPr>
          <p:cNvPr id="155652" name="Picture 4" descr="DVF_ggj96_fg07_g3_8h_DV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97450" y="1836738"/>
            <a:ext cx="3051175" cy="1987550"/>
          </a:xfrm>
          <a:noFill/>
        </p:spPr>
      </p:pic>
      <p:pic>
        <p:nvPicPr>
          <p:cNvPr id="155653" name="Picture 5" descr="DVF_ggj96_fg12_g3_8h_DV7"/>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946650" y="4243388"/>
            <a:ext cx="3230563" cy="2189162"/>
          </a:xfrm>
          <a:noFill/>
        </p:spPr>
      </p:pic>
      <p:pic>
        <p:nvPicPr>
          <p:cNvPr id="155654" name="Picture 6" descr="arrow69"/>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403975" y="3978275"/>
            <a:ext cx="260350" cy="228600"/>
          </a:xfrm>
          <a:noFill/>
        </p:spPr>
      </p:pic>
      <p:pic>
        <p:nvPicPr>
          <p:cNvPr id="155655" name="Picture 7" descr="arrow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9313" y="2808288"/>
            <a:ext cx="252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78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F6F5159-C220-A94A-81E9-491ED0CF7B25}" type="slidenum">
              <a:rPr lang="en-US" sz="1400"/>
              <a:pPr/>
              <a:t>85</a:t>
            </a:fld>
            <a:endParaRPr lang="en-US" sz="1400"/>
          </a:p>
        </p:txBody>
      </p:sp>
      <p:sp>
        <p:nvSpPr>
          <p:cNvPr id="157698" name="Rectangle 2"/>
          <p:cNvSpPr>
            <a:spLocks noGrp="1" noChangeArrowheads="1"/>
          </p:cNvSpPr>
          <p:nvPr>
            <p:ph type="title"/>
          </p:nvPr>
        </p:nvSpPr>
        <p:spPr>
          <a:xfrm>
            <a:off x="457200" y="304800"/>
            <a:ext cx="8229600" cy="1193800"/>
          </a:xfrm>
        </p:spPr>
        <p:txBody>
          <a:bodyPr/>
          <a:lstStyle/>
          <a:p>
            <a:r>
              <a:rPr lang="en-US" sz="4800" dirty="0">
                <a:latin typeface="Arial" charset="0"/>
                <a:ea typeface="ＭＳ Ｐゴシック" charset="0"/>
                <a:cs typeface="ＭＳ Ｐゴシック" charset="0"/>
              </a:rPr>
              <a:t>MPE Example 7</a:t>
            </a:r>
            <a:br>
              <a:rPr lang="en-US" sz="4800" dirty="0">
                <a:latin typeface="Arial" charset="0"/>
                <a:ea typeface="ＭＳ Ｐゴシック" charset="0"/>
                <a:cs typeface="ＭＳ Ｐゴシック" charset="0"/>
              </a:rPr>
            </a:br>
            <a:r>
              <a:rPr lang="en-US" sz="4800" dirty="0">
                <a:latin typeface="Arial" charset="0"/>
                <a:ea typeface="ＭＳ Ｐゴシック" charset="0"/>
                <a:cs typeface="ＭＳ Ｐゴシック" charset="0"/>
              </a:rPr>
              <a:t>Forecast Model Evaluation</a:t>
            </a:r>
          </a:p>
        </p:txBody>
      </p:sp>
      <p:sp>
        <p:nvSpPr>
          <p:cNvPr id="157699" name="Rectangle 5"/>
          <p:cNvSpPr>
            <a:spLocks noChangeArrowheads="1"/>
          </p:cNvSpPr>
          <p:nvPr/>
        </p:nvSpPr>
        <p:spPr bwMode="auto">
          <a:xfrm>
            <a:off x="0" y="2943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a14:hiddenLine>
            </a:ext>
          </a:extLst>
        </p:spPr>
        <p:txBody>
          <a:bodyPr wrap="none" anchor="ctr">
            <a:spAutoFit/>
          </a:bodyPr>
          <a:lstStyle/>
          <a:p>
            <a:endParaRPr lang="en-US"/>
          </a:p>
        </p:txBody>
      </p:sp>
      <p:graphicFrame>
        <p:nvGraphicFramePr>
          <p:cNvPr id="157700" name="Object 2"/>
          <p:cNvGraphicFramePr>
            <a:graphicFrameLocks noChangeAspect="1"/>
          </p:cNvGraphicFramePr>
          <p:nvPr/>
        </p:nvGraphicFramePr>
        <p:xfrm>
          <a:off x="971550" y="2698750"/>
          <a:ext cx="2562225" cy="971550"/>
        </p:xfrm>
        <a:graphic>
          <a:graphicData uri="http://schemas.openxmlformats.org/presentationml/2006/ole">
            <mc:AlternateContent xmlns:mc="http://schemas.openxmlformats.org/markup-compatibility/2006">
              <mc:Choice xmlns:v="urn:schemas-microsoft-com:vml" Requires="v">
                <p:oleObj spid="_x0000_s287792" name="Worksheet" r:id="rId4" imgW="5092700" imgH="1016000" progId="Excel.Sheet.8">
                  <p:embed/>
                </p:oleObj>
              </mc:Choice>
              <mc:Fallback>
                <p:oleObj name="Worksheet" r:id="rId4" imgW="5092700" imgH="1016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2135"/>
                      <a:stretch>
                        <a:fillRect/>
                      </a:stretch>
                    </p:blipFill>
                    <p:spPr bwMode="auto">
                      <a:xfrm>
                        <a:off x="971550" y="2698750"/>
                        <a:ext cx="2562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7701" name="Picture 6" descr="0825"/>
          <p:cNvPicPr>
            <a:picLocks noChangeAspect="1" noChangeArrowheads="1"/>
          </p:cNvPicPr>
          <p:nvPr/>
        </p:nvPicPr>
        <p:blipFill>
          <a:blip r:embed="rId6">
            <a:extLst>
              <a:ext uri="{28A0092B-C50C-407E-A947-70E740481C1C}">
                <a14:useLocalDpi xmlns:a14="http://schemas.microsoft.com/office/drawing/2010/main" val="0"/>
              </a:ext>
            </a:extLst>
          </a:blip>
          <a:srcRect r="26666"/>
          <a:stretch>
            <a:fillRect/>
          </a:stretch>
        </p:blipFill>
        <p:spPr bwMode="auto">
          <a:xfrm>
            <a:off x="4027488" y="2109788"/>
            <a:ext cx="40290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7702" name="Object 3"/>
          <p:cNvGraphicFramePr>
            <a:graphicFrameLocks noGrp="1" noChangeAspect="1"/>
          </p:cNvGraphicFramePr>
          <p:nvPr>
            <p:ph idx="1"/>
          </p:nvPr>
        </p:nvGraphicFramePr>
        <p:xfrm>
          <a:off x="1004888" y="4162425"/>
          <a:ext cx="2433637" cy="1000125"/>
        </p:xfrm>
        <a:graphic>
          <a:graphicData uri="http://schemas.openxmlformats.org/presentationml/2006/ole">
            <mc:AlternateContent xmlns:mc="http://schemas.openxmlformats.org/markup-compatibility/2006">
              <mc:Choice xmlns:v="urn:schemas-microsoft-com:vml" Requires="v">
                <p:oleObj spid="_x0000_s287793" name="Worksheet" r:id="rId8" imgW="5092700" imgH="1016000" progId="Excel.Sheet.8">
                  <p:embed/>
                </p:oleObj>
              </mc:Choice>
              <mc:Fallback>
                <p:oleObj name="Worksheet" r:id="rId8" imgW="5092700" imgH="1016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2135"/>
                      <a:stretch>
                        <a:fillRect/>
                      </a:stretch>
                    </p:blipFill>
                    <p:spPr bwMode="auto">
                      <a:xfrm>
                        <a:off x="1004888" y="4162425"/>
                        <a:ext cx="24336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0650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5DDEEC-2D6E-6141-8CF4-C03FE2FC08E3}" type="slidenum">
              <a:rPr lang="en-US" sz="1400"/>
              <a:pPr/>
              <a:t>9</a:t>
            </a:fld>
            <a:endParaRPr lang="en-US" sz="1400"/>
          </a:p>
        </p:txBody>
      </p:sp>
      <p:sp>
        <p:nvSpPr>
          <p:cNvPr id="28674" name="Rectangle 2"/>
          <p:cNvSpPr>
            <a:spLocks noGrp="1" noChangeArrowheads="1"/>
          </p:cNvSpPr>
          <p:nvPr>
            <p:ph type="title"/>
          </p:nvPr>
        </p:nvSpPr>
        <p:spPr>
          <a:xfrm>
            <a:off x="457200" y="381000"/>
            <a:ext cx="8229600" cy="1193800"/>
          </a:xfrm>
        </p:spPr>
        <p:txBody>
          <a:bodyPr/>
          <a:lstStyle/>
          <a:p>
            <a:r>
              <a:rPr lang="en-US" dirty="0">
                <a:latin typeface="Arial" charset="0"/>
                <a:ea typeface="ＭＳ Ｐゴシック" charset="0"/>
                <a:cs typeface="ＭＳ Ｐゴシック" charset="0"/>
              </a:rPr>
              <a:t>Atmospheric Diffusion Equation (ADE)</a:t>
            </a:r>
          </a:p>
        </p:txBody>
      </p:sp>
      <p:sp>
        <p:nvSpPr>
          <p:cNvPr id="28675" name="Rectangle 92"/>
          <p:cNvSpPr>
            <a:spLocks noGrp="1" noChangeArrowheads="1"/>
          </p:cNvSpPr>
          <p:nvPr>
            <p:ph type="body" idx="1"/>
          </p:nvPr>
        </p:nvSpPr>
        <p:spPr/>
        <p:txBody>
          <a:bodyPr/>
          <a:lstStyle/>
          <a:p>
            <a:r>
              <a:rPr lang="en-US">
                <a:latin typeface="Arial" charset="0"/>
                <a:ea typeface="ＭＳ Ｐゴシック" charset="0"/>
                <a:cs typeface="ＭＳ Ｐゴシック" charset="0"/>
              </a:rPr>
              <a:t>ADE* represents mass balance in which emissions, transport, diffusion, chemical reaction and removal processes are represented by:</a:t>
            </a:r>
          </a:p>
        </p:txBody>
      </p:sp>
      <p:graphicFrame>
        <p:nvGraphicFramePr>
          <p:cNvPr id="28676" name="Object 2"/>
          <p:cNvGraphicFramePr>
            <a:graphicFrameLocks noGrp="1" noChangeAspect="1"/>
          </p:cNvGraphicFramePr>
          <p:nvPr>
            <p:ph sz="half" idx="4294967295"/>
          </p:nvPr>
        </p:nvGraphicFramePr>
        <p:xfrm>
          <a:off x="1739900" y="4367213"/>
          <a:ext cx="6985000" cy="920750"/>
        </p:xfrm>
        <a:graphic>
          <a:graphicData uri="http://schemas.openxmlformats.org/presentationml/2006/ole">
            <mc:AlternateContent xmlns:mc="http://schemas.openxmlformats.org/markup-compatibility/2006">
              <mc:Choice xmlns:v="urn:schemas-microsoft-com:vml" Requires="v">
                <p:oleObj spid="_x0000_s155696" name="Equation" r:id="rId4" imgW="3467100" imgH="457200" progId="Equation.3">
                  <p:embed/>
                </p:oleObj>
              </mc:Choice>
              <mc:Fallback>
                <p:oleObj name="Equation" r:id="rId4" imgW="34671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4367213"/>
                        <a:ext cx="6985000" cy="9207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8677" name="Object 3"/>
          <p:cNvGraphicFramePr>
            <a:graphicFrameLocks noGrp="1" noChangeAspect="1"/>
          </p:cNvGraphicFramePr>
          <p:nvPr>
            <p:ph sz="half" idx="4294967295"/>
          </p:nvPr>
        </p:nvGraphicFramePr>
        <p:xfrm>
          <a:off x="901700" y="3368675"/>
          <a:ext cx="4027488" cy="795338"/>
        </p:xfrm>
        <a:graphic>
          <a:graphicData uri="http://schemas.openxmlformats.org/presentationml/2006/ole">
            <mc:AlternateContent xmlns:mc="http://schemas.openxmlformats.org/markup-compatibility/2006">
              <mc:Choice xmlns:v="urn:schemas-microsoft-com:vml" Requires="v">
                <p:oleObj spid="_x0000_s155697" name="Equation" r:id="rId6" imgW="2120900" imgH="419100" progId="Equation.3">
                  <p:embed/>
                </p:oleObj>
              </mc:Choice>
              <mc:Fallback>
                <p:oleObj name="Equation" r:id="rId6" imgW="2120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00" y="3368675"/>
                        <a:ext cx="4027488" cy="79533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8678" name="Text Box 93"/>
          <p:cNvSpPr txBox="1">
            <a:spLocks noChangeArrowheads="1"/>
          </p:cNvSpPr>
          <p:nvPr/>
        </p:nvSpPr>
        <p:spPr bwMode="auto">
          <a:xfrm>
            <a:off x="374650" y="5651500"/>
            <a:ext cx="539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t>* </a:t>
            </a:r>
            <a:r>
              <a:rPr lang="en-US" sz="1800" b="1">
                <a:latin typeface="Arial" charset="0"/>
              </a:rPr>
              <a:t>Several assumptions included above</a:t>
            </a:r>
          </a:p>
        </p:txBody>
      </p:sp>
    </p:spTree>
    <p:extLst>
      <p:ext uri="{BB962C8B-B14F-4D97-AF65-F5344CB8AC3E}">
        <p14:creationId xmlns:p14="http://schemas.microsoft.com/office/powerpoint/2010/main" val="6933553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C-IE_Theme_201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UNC-IE_Theme_2011.thmx</Template>
  <TotalTime>1525</TotalTime>
  <Words>5030</Words>
  <Application>Microsoft Macintosh PowerPoint</Application>
  <PresentationFormat>Letter Paper (8.5x11 in)</PresentationFormat>
  <Paragraphs>847</Paragraphs>
  <Slides>85</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UNC-IE_Theme_2011</vt:lpstr>
      <vt:lpstr>Equation</vt:lpstr>
      <vt:lpstr>Worksheet</vt:lpstr>
      <vt:lpstr>Community Multiscale Air Quality (CMAQ) Modeling System</vt:lpstr>
      <vt:lpstr>Training Overview</vt:lpstr>
      <vt:lpstr>Chemistry-Transport Modeling</vt:lpstr>
      <vt:lpstr>CTM Process Schematic</vt:lpstr>
      <vt:lpstr>Conceptual approach to CTMs</vt:lpstr>
      <vt:lpstr>Expanded Continuity Equation</vt:lpstr>
      <vt:lpstr>PowerPoint Presentation</vt:lpstr>
      <vt:lpstr>Full Continuity Equations</vt:lpstr>
      <vt:lpstr>Atmospheric Diffusion Equation (ADE)</vt:lpstr>
      <vt:lpstr>ADE (..Contd.)</vt:lpstr>
      <vt:lpstr>3-D Box Representation</vt:lpstr>
      <vt:lpstr>Numerical Solution of Partial Differential Equations (PDEs)</vt:lpstr>
      <vt:lpstr>CTM Coordinate Systems</vt:lpstr>
      <vt:lpstr>CTM Coordinate Systems</vt:lpstr>
      <vt:lpstr>CMAQ Basics</vt:lpstr>
      <vt:lpstr>Definitions &amp; Acronyms</vt:lpstr>
      <vt:lpstr>CMAQ Basics</vt:lpstr>
      <vt:lpstr>CMAQ Modules</vt:lpstr>
      <vt:lpstr>CMAQ Modules – ICON (1)</vt:lpstr>
      <vt:lpstr>CMAQ Modules – ICON (2)</vt:lpstr>
      <vt:lpstr>CMAQ Modules – BCON (1)</vt:lpstr>
      <vt:lpstr>CMAQ Modules – BCON (2)</vt:lpstr>
      <vt:lpstr>CMAQ Modules – JPROC (1)</vt:lpstr>
      <vt:lpstr>CMAQ Modules – JPROC (2)</vt:lpstr>
      <vt:lpstr>CMAQ Modules – LNOx (1)</vt:lpstr>
      <vt:lpstr>CMAQ Modules – MCIP</vt:lpstr>
      <vt:lpstr>CMAQ Modules - CCTM</vt:lpstr>
      <vt:lpstr>CCTM Science Process Modules</vt:lpstr>
      <vt:lpstr>PM Treatment in CMAQ</vt:lpstr>
      <vt:lpstr>CMAQ Scripts</vt:lpstr>
      <vt:lpstr>CMAQ Build Scripts (1)</vt:lpstr>
      <vt:lpstr>CMAQ Build Scripts (2)</vt:lpstr>
      <vt:lpstr>Makefiles</vt:lpstr>
      <vt:lpstr>Run Scripts</vt:lpstr>
      <vt:lpstr>CMAQ Libraries and Utilities</vt:lpstr>
      <vt:lpstr>CMAQ Libraries and Utilities</vt:lpstr>
      <vt:lpstr>CMAQ Libraries and Utilities</vt:lpstr>
      <vt:lpstr>I/O API Utilities</vt:lpstr>
      <vt:lpstr>I/O API Utilities</vt:lpstr>
      <vt:lpstr>netCDF Library</vt:lpstr>
      <vt:lpstr>CVS</vt:lpstr>
      <vt:lpstr>CVS</vt:lpstr>
      <vt:lpstr>CVS</vt:lpstr>
      <vt:lpstr>VERDI</vt:lpstr>
      <vt:lpstr>VERDI</vt:lpstr>
      <vt:lpstr>IDV</vt:lpstr>
      <vt:lpstr>IDV</vt:lpstr>
      <vt:lpstr>CMAQ Programs and Options</vt:lpstr>
      <vt:lpstr>ICON</vt:lpstr>
      <vt:lpstr>BCON</vt:lpstr>
      <vt:lpstr>JPROC</vt:lpstr>
      <vt:lpstr>MCIP – Compiler Options</vt:lpstr>
      <vt:lpstr>MCIP – Execution Options</vt:lpstr>
      <vt:lpstr>MCIP – Window vs Boundary Trim</vt:lpstr>
      <vt:lpstr>CCTM – Compiler Options</vt:lpstr>
      <vt:lpstr>CCTM – Execution Options(1)</vt:lpstr>
      <vt:lpstr>CCTM – Execution Options(2)</vt:lpstr>
      <vt:lpstr>PowerPoint Presentation</vt:lpstr>
      <vt:lpstr>Training details</vt:lpstr>
      <vt:lpstr>About This Training</vt:lpstr>
      <vt:lpstr>Air Quality Modeling Concepts</vt:lpstr>
      <vt:lpstr>Initialization/Spin-up</vt:lpstr>
      <vt:lpstr>Multi-day Simulations</vt:lpstr>
      <vt:lpstr>Nested Simulations</vt:lpstr>
      <vt:lpstr>CMAQ Analysis Concepts</vt:lpstr>
      <vt:lpstr>Process Analysis (PA)(1)</vt:lpstr>
      <vt:lpstr>Process Analysis (PA)(2)</vt:lpstr>
      <vt:lpstr>Process Analysis (PA)(3)</vt:lpstr>
      <vt:lpstr>Process Analysis (PA)(4)</vt:lpstr>
      <vt:lpstr>PowerPoint Presentation</vt:lpstr>
      <vt:lpstr>Process Analysis (PA)(7)</vt:lpstr>
      <vt:lpstr>Model Performance Evaluation (MPE)</vt:lpstr>
      <vt:lpstr>Quantitative vs Qualitative</vt:lpstr>
      <vt:lpstr>Problems/Issues</vt:lpstr>
      <vt:lpstr>Observational Databases</vt:lpstr>
      <vt:lpstr>Operational Evaluation (mostly quantitative)</vt:lpstr>
      <vt:lpstr>Diagnostic Evaluation (qualitative and quantitative)</vt:lpstr>
      <vt:lpstr>Analyses Tools for MPE</vt:lpstr>
      <vt:lpstr>PowerPoint Presentation</vt:lpstr>
      <vt:lpstr>MPE Example 2 Spatial Variability of Peak Predictions</vt:lpstr>
      <vt:lpstr>MPE Example 3 Wind and Obs Overlay</vt:lpstr>
      <vt:lpstr>MPE Example 4 Scatter Plot Analyses</vt:lpstr>
      <vt:lpstr>MPE Example 5 Time Series Analyses</vt:lpstr>
      <vt:lpstr>MPE Example 6  Attainment Demonstration for O3</vt:lpstr>
      <vt:lpstr>MPE Example 7 Forecast Model Evaluation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Emissions Data Processing</dc:title>
  <dc:creator>Catherine Seppanen</dc:creator>
  <cp:lastModifiedBy>Zachariah Adelman</cp:lastModifiedBy>
  <cp:revision>130</cp:revision>
  <cp:lastPrinted>2011-03-14T06:54:32Z</cp:lastPrinted>
  <dcterms:created xsi:type="dcterms:W3CDTF">2009-04-20T15:05:54Z</dcterms:created>
  <dcterms:modified xsi:type="dcterms:W3CDTF">2012-04-25T20:37:59Z</dcterms:modified>
</cp:coreProperties>
</file>